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1"/>
  </p:sldMasterIdLst>
  <p:notesMasterIdLst>
    <p:notesMasterId r:id="rId14"/>
  </p:notesMasterIdLst>
  <p:sldIdLst>
    <p:sldId id="266" r:id="rId2"/>
    <p:sldId id="267" r:id="rId3"/>
    <p:sldId id="256" r:id="rId4"/>
    <p:sldId id="257" r:id="rId5"/>
    <p:sldId id="258" r:id="rId6"/>
    <p:sldId id="259" r:id="rId7"/>
    <p:sldId id="260" r:id="rId8"/>
    <p:sldId id="261" r:id="rId9"/>
    <p:sldId id="262" r:id="rId10"/>
    <p:sldId id="263" r:id="rId11"/>
    <p:sldId id="264" r:id="rId12"/>
    <p:sldId id="265" r:id="rId13"/>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0" d="100"/>
          <a:sy n="50" d="100"/>
        </p:scale>
        <p:origin x="804"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8648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4630400" cy="82296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385946" y="2519679"/>
            <a:ext cx="10590790" cy="3213178"/>
          </a:xfrm>
        </p:spPr>
        <p:txBody>
          <a:bodyPr anchor="b"/>
          <a:lstStyle>
            <a:lvl1pPr>
              <a:defRPr sz="6480"/>
            </a:lvl1pPr>
          </a:lstStyle>
          <a:p>
            <a:r>
              <a:rPr lang="en-US"/>
              <a:t>Click to edit Master title style</a:t>
            </a:r>
            <a:endParaRPr lang="en-US" dirty="0"/>
          </a:p>
        </p:txBody>
      </p:sp>
      <p:sp>
        <p:nvSpPr>
          <p:cNvPr id="3" name="Subtitle 2"/>
          <p:cNvSpPr>
            <a:spLocks noGrp="1"/>
          </p:cNvSpPr>
          <p:nvPr>
            <p:ph type="subTitle" idx="1"/>
          </p:nvPr>
        </p:nvSpPr>
        <p:spPr bwMode="gray">
          <a:xfrm>
            <a:off x="1385946" y="5732856"/>
            <a:ext cx="10590790" cy="1033704"/>
          </a:xfrm>
        </p:spPr>
        <p:txBody>
          <a:bodyPr anchor="t"/>
          <a:lstStyle>
            <a:lvl1pPr marL="0" indent="0" algn="l">
              <a:buNone/>
              <a:defRPr cap="all">
                <a:solidFill>
                  <a:schemeClr val="accent1">
                    <a:lumMod val="60000"/>
                    <a:lumOff val="4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2190781" y="2150669"/>
            <a:ext cx="1188719" cy="365759"/>
          </a:xfrm>
        </p:spPr>
        <p:txBody>
          <a:bodyPr anchor="t"/>
          <a:lstStyle>
            <a:lvl1pPr algn="l">
              <a:defRPr b="0" i="0">
                <a:solidFill>
                  <a:schemeClr val="bg1">
                    <a:alpha val="60000"/>
                  </a:schemeClr>
                </a:solidFill>
              </a:defRPr>
            </a:lvl1pPr>
          </a:lstStyle>
          <a:p>
            <a:fld id="{5923F103-BC34-4FE4-A40E-EDDEECFDA5D0}" type="datetimeFigureOut">
              <a:rPr lang="en-US" smtClean="0"/>
              <a:pPr/>
              <a:t>4/3/2024</a:t>
            </a:fld>
            <a:endParaRPr lang="en-US" dirty="0"/>
          </a:p>
        </p:txBody>
      </p:sp>
      <p:sp>
        <p:nvSpPr>
          <p:cNvPr id="5" name="Footer Placeholder 4"/>
          <p:cNvSpPr>
            <a:spLocks noGrp="1"/>
          </p:cNvSpPr>
          <p:nvPr>
            <p:ph type="ftr" sz="quarter" idx="11"/>
          </p:nvPr>
        </p:nvSpPr>
        <p:spPr bwMode="gray">
          <a:xfrm rot="5400000">
            <a:off x="10742372" y="3873399"/>
            <a:ext cx="4631754" cy="365761"/>
          </a:xfrm>
        </p:spPr>
        <p:txBody>
          <a:bodyPr/>
          <a:lstStyle>
            <a:lvl1pPr>
              <a:defRPr b="0" i="0">
                <a:solidFill>
                  <a:schemeClr val="bg1">
                    <a:alpha val="60000"/>
                  </a:schemeClr>
                </a:solidFill>
              </a:defRPr>
            </a:lvl1pPr>
          </a:lstStyle>
          <a:p>
            <a:r>
              <a:rPr lang="en-US"/>
              <a:t>
              </a:t>
            </a:r>
            <a:endParaRPr lang="en-US" dirty="0"/>
          </a:p>
        </p:txBody>
      </p:sp>
      <p:sp>
        <p:nvSpPr>
          <p:cNvPr id="11" name="Rectangle 10"/>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2423049" y="354876"/>
            <a:ext cx="1005839" cy="921224"/>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8517139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5963912"/>
            <a:ext cx="10590791"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5" y="822960"/>
            <a:ext cx="10590791" cy="4114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6643998"/>
            <a:ext cx="10590790" cy="592454"/>
          </a:xfrm>
        </p:spPr>
        <p:txBody>
          <a:bodyPr>
            <a:normAutofit/>
          </a:bodyPr>
          <a:lstStyle>
            <a:lvl1pPr marL="0" indent="0">
              <a:buNone/>
              <a:defRPr sz="144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4/3/2024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085187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4630400" cy="82296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78558" y="1276101"/>
            <a:ext cx="10598179" cy="1647583"/>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385945" y="4251960"/>
            <a:ext cx="10590791" cy="297180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4/3/2024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3" name="Rectangle 12"/>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118811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4630400" cy="82296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1057879" y="728803"/>
            <a:ext cx="962294" cy="1865126"/>
          </a:xfrm>
          <a:prstGeom prst="rect">
            <a:avLst/>
          </a:prstGeom>
          <a:noFill/>
        </p:spPr>
        <p:txBody>
          <a:bodyPr wrap="square" rtlCol="0">
            <a:spAutoFit/>
          </a:bodyPr>
          <a:lstStyle/>
          <a:p>
            <a:pPr algn="r"/>
            <a:r>
              <a:rPr lang="en-US" sz="11520" b="0" i="0" dirty="0">
                <a:solidFill>
                  <a:schemeClr val="accent1">
                    <a:lumMod val="60000"/>
                    <a:lumOff val="40000"/>
                  </a:schemeClr>
                </a:solidFill>
                <a:latin typeface="Arial"/>
                <a:cs typeface="Arial"/>
              </a:rPr>
              <a:t>“</a:t>
            </a:r>
          </a:p>
        </p:txBody>
      </p:sp>
      <p:sp>
        <p:nvSpPr>
          <p:cNvPr id="13" name="TextBox 12"/>
          <p:cNvSpPr txBox="1"/>
          <p:nvPr/>
        </p:nvSpPr>
        <p:spPr bwMode="gray">
          <a:xfrm>
            <a:off x="11861350" y="3136545"/>
            <a:ext cx="783316" cy="1865126"/>
          </a:xfrm>
          <a:prstGeom prst="rect">
            <a:avLst/>
          </a:prstGeom>
          <a:noFill/>
        </p:spPr>
        <p:txBody>
          <a:bodyPr wrap="square" rtlCol="0">
            <a:spAutoFit/>
          </a:bodyPr>
          <a:lstStyle/>
          <a:p>
            <a:pPr algn="r"/>
            <a:r>
              <a:rPr lang="en-US" sz="1152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898254" y="1178561"/>
            <a:ext cx="10144687" cy="3235958"/>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2335135" y="4414519"/>
            <a:ext cx="9277463" cy="410609"/>
          </a:xfrm>
        </p:spPr>
        <p:txBody>
          <a:bodyPr anchor="t">
            <a:normAutofit/>
          </a:bodyPr>
          <a:lstStyle>
            <a:lvl1pPr marL="0" indent="0">
              <a:buNone/>
              <a:defRPr lang="en-US" sz="1680" b="0" i="0" kern="1200" cap="small" dirty="0">
                <a:solidFill>
                  <a:schemeClr val="accent1">
                    <a:lumMod val="60000"/>
                    <a:lumOff val="40000"/>
                  </a:schemeClr>
                </a:solidFill>
                <a:latin typeface="+mn-lt"/>
                <a:ea typeface="+mn-ea"/>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0" name="Text Placeholder 3"/>
          <p:cNvSpPr>
            <a:spLocks noGrp="1"/>
          </p:cNvSpPr>
          <p:nvPr>
            <p:ph type="body" sz="half" idx="2"/>
          </p:nvPr>
        </p:nvSpPr>
        <p:spPr>
          <a:xfrm>
            <a:off x="1385946" y="6035040"/>
            <a:ext cx="11093876" cy="1197428"/>
          </a:xfrm>
        </p:spPr>
        <p:txBody>
          <a:bodyPr anchor="ct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4/3/2024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9" name="Rectangle 18"/>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5060972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2844800"/>
            <a:ext cx="10590792" cy="2187017"/>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6029960"/>
            <a:ext cx="10590791" cy="1032480"/>
          </a:xfrm>
        </p:spPr>
        <p:txBody>
          <a:bodyPr anchor="t"/>
          <a:lstStyle>
            <a:lvl1pPr marL="0" indent="0" algn="l">
              <a:buNone/>
              <a:defRPr sz="2400" cap="none">
                <a:solidFill>
                  <a:schemeClr val="accent1">
                    <a:lumMod val="60000"/>
                    <a:lumOff val="4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4/3/2024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710005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lvl1pPr>
              <a:defRPr sz="4320"/>
            </a:lvl1pPr>
          </a:lstStyle>
          <a:p>
            <a:r>
              <a:rPr lang="en-US"/>
              <a:t>Click to edit Master title style</a:t>
            </a:r>
            <a:endParaRPr lang="en-US" dirty="0"/>
          </a:p>
        </p:txBody>
      </p:sp>
      <p:sp>
        <p:nvSpPr>
          <p:cNvPr id="3" name="Text Placeholder 2"/>
          <p:cNvSpPr>
            <a:spLocks noGrp="1"/>
          </p:cNvSpPr>
          <p:nvPr>
            <p:ph type="body" idx="1"/>
          </p:nvPr>
        </p:nvSpPr>
        <p:spPr>
          <a:xfrm>
            <a:off x="1385945" y="3124203"/>
            <a:ext cx="3770254"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1385944" y="3815717"/>
            <a:ext cx="3770255"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5415266" y="3124200"/>
            <a:ext cx="3776411"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5415266" y="3815716"/>
            <a:ext cx="3776411"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9465762" y="3124201"/>
            <a:ext cx="3774876"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9465995" y="3815715"/>
            <a:ext cx="3774643"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5284765"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9326881"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4/3/2024</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941935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lvl1pPr>
              <a:defRPr sz="4320"/>
            </a:lvl1pPr>
          </a:lstStyle>
          <a:p>
            <a:r>
              <a:rPr lang="en-US"/>
              <a:t>Click to edit Master title style</a:t>
            </a:r>
            <a:endParaRPr lang="en-US" dirty="0"/>
          </a:p>
        </p:txBody>
      </p:sp>
      <p:sp>
        <p:nvSpPr>
          <p:cNvPr id="3" name="Text Placeholder 2"/>
          <p:cNvSpPr>
            <a:spLocks noGrp="1"/>
          </p:cNvSpPr>
          <p:nvPr>
            <p:ph type="body" idx="1"/>
          </p:nvPr>
        </p:nvSpPr>
        <p:spPr>
          <a:xfrm>
            <a:off x="1385945" y="5439413"/>
            <a:ext cx="3660526"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Picture Placeholder 2"/>
          <p:cNvSpPr>
            <a:spLocks noGrp="1" noChangeAspect="1"/>
          </p:cNvSpPr>
          <p:nvPr>
            <p:ph type="pic" idx="15"/>
          </p:nvPr>
        </p:nvSpPr>
        <p:spPr>
          <a:xfrm>
            <a:off x="1601464" y="3124200"/>
            <a:ext cx="3229490"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1385945" y="6130927"/>
            <a:ext cx="3660526"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5482638" y="5439413"/>
            <a:ext cx="3660526" cy="691516"/>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1" name="Picture Placeholder 2"/>
          <p:cNvSpPr>
            <a:spLocks noGrp="1" noChangeAspect="1"/>
          </p:cNvSpPr>
          <p:nvPr>
            <p:ph type="pic" idx="21"/>
          </p:nvPr>
        </p:nvSpPr>
        <p:spPr>
          <a:xfrm>
            <a:off x="5698155" y="3124200"/>
            <a:ext cx="3229492"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5484206" y="6130926"/>
            <a:ext cx="3660526"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9579331" y="5439414"/>
            <a:ext cx="3661314"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2" name="Picture Placeholder 2"/>
          <p:cNvSpPr>
            <a:spLocks noGrp="1" noChangeAspect="1"/>
          </p:cNvSpPr>
          <p:nvPr>
            <p:ph type="pic" idx="22"/>
          </p:nvPr>
        </p:nvSpPr>
        <p:spPr>
          <a:xfrm>
            <a:off x="9795637" y="3124200"/>
            <a:ext cx="3229490"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9579330" y="6130925"/>
            <a:ext cx="3661315"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43" name="Straight Connector 42"/>
          <p:cNvCxnSpPr/>
          <p:nvPr/>
        </p:nvCxnSpPr>
        <p:spPr>
          <a:xfrm>
            <a:off x="5286997"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9357362"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4/3/2024</a:t>
            </a:fld>
            <a:endParaRPr lang="en-US" dirty="0"/>
          </a:p>
        </p:txBody>
      </p:sp>
      <p:sp>
        <p:nvSpPr>
          <p:cNvPr id="8" name="Footer Placeholder 7"/>
          <p:cNvSpPr>
            <a:spLocks noGrp="1"/>
          </p:cNvSpPr>
          <p:nvPr>
            <p:ph type="ftr" sz="quarter" idx="11"/>
          </p:nvPr>
        </p:nvSpPr>
        <p:spPr>
          <a:xfrm>
            <a:off x="673333" y="7670206"/>
            <a:ext cx="4373138" cy="365761"/>
          </a:xfrm>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7830387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85945" y="3124200"/>
            <a:ext cx="10590791" cy="409956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2834527" y="7670206"/>
            <a:ext cx="1188719" cy="365759"/>
          </a:xfrm>
        </p:spPr>
        <p:txBody>
          <a:bodyPr/>
          <a:lstStyle/>
          <a:p>
            <a:fld id="{53086D93-FCAC-47E0-A2EE-787E62CA814C}" type="datetimeFigureOut">
              <a:rPr lang="en-US" smtClean="0"/>
              <a:t>4/3/2024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8744369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10302283" y="1534160"/>
            <a:ext cx="1691958" cy="5698308"/>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385945" y="1534160"/>
            <a:ext cx="7507230" cy="569830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2783725" y="7670206"/>
            <a:ext cx="1190562" cy="365759"/>
          </a:xfrm>
        </p:spPr>
        <p:txBody>
          <a:bodyPr/>
          <a:lstStyle/>
          <a:p>
            <a:fld id="{CDA879A6-0FD0-4734-A311-86BFCA472E6E}" type="datetimeFigureOut">
              <a:rPr lang="en-US" smtClean="0"/>
              <a:t>4/3/2024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457531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7551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385945" y="3124200"/>
            <a:ext cx="10590791" cy="4099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4/3/2024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7251112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3213174"/>
            <a:ext cx="5221230" cy="2740589"/>
          </a:xfrm>
        </p:spPr>
        <p:txBody>
          <a:bodyPr anchor="ct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8274671" y="3213173"/>
            <a:ext cx="4509054" cy="2740589"/>
          </a:xfrm>
        </p:spPr>
        <p:txBody>
          <a:bodyPr anchor="ctr"/>
          <a:lstStyle>
            <a:lvl1pPr marL="0" indent="0" algn="l">
              <a:buNone/>
              <a:defRPr sz="2400" cap="all">
                <a:solidFill>
                  <a:schemeClr val="accent1">
                    <a:lumMod val="60000"/>
                    <a:lumOff val="4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4/3/2024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1056361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85945" y="3124201"/>
            <a:ext cx="5790190" cy="409956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50455" y="3124200"/>
            <a:ext cx="5790191" cy="40995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4/3/2024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5444735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85946" y="3124200"/>
            <a:ext cx="5790188"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85945" y="3815715"/>
            <a:ext cx="5790190" cy="3408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50455" y="3124200"/>
            <a:ext cx="5790191"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50455" y="3815715"/>
            <a:ext cx="5790191" cy="3408047"/>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4/3/2024</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007071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385945" y="1168402"/>
            <a:ext cx="10513696" cy="848357"/>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4/3/2024</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7570834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4/3/2024</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7" name="Rectangle 6"/>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2306232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6" y="1554480"/>
            <a:ext cx="3351790" cy="192024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6937375" y="1737360"/>
            <a:ext cx="6228079" cy="54864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385945" y="3755137"/>
            <a:ext cx="3351790" cy="3474719"/>
          </a:xfrm>
        </p:spPr>
        <p:txBody>
          <a:bodyPr/>
          <a:lstStyle>
            <a:lvl1pPr marL="0" indent="0">
              <a:buNone/>
              <a:defRPr sz="168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4/3/2024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0570716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6" y="2032000"/>
            <a:ext cx="4638161" cy="208280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57444" y="1371600"/>
            <a:ext cx="3872632"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385945" y="4389120"/>
            <a:ext cx="4631054" cy="1645920"/>
          </a:xfrm>
        </p:spPr>
        <p:txBody>
          <a:bodyPr>
            <a:normAutofit/>
          </a:bodyPr>
          <a:lstStyle>
            <a:lvl1pPr marL="0" indent="0">
              <a:buNone/>
              <a:defRPr sz="168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4/3/2024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8821096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4630400" cy="8229600"/>
            <a:chOff x="0" y="0"/>
            <a:chExt cx="12192000" cy="6858000"/>
          </a:xfrm>
        </p:grpSpPr>
        <p:sp>
          <p:nvSpPr>
            <p:cNvPr id="7" name="Rectangle 6"/>
            <p:cNvSpPr/>
            <p:nvPr/>
          </p:nvSpPr>
          <p:spPr>
            <a:xfrm>
              <a:off x="0" y="0"/>
              <a:ext cx="12192000" cy="6858000"/>
            </a:xfrm>
            <a:prstGeom prst="rect">
              <a:avLst/>
            </a:prstGeom>
            <a:blipFill>
              <a:blip r:embed="rId20">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385945" y="1168402"/>
            <a:ext cx="10513696" cy="8483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385945" y="3124200"/>
            <a:ext cx="10513696" cy="40995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783725" y="7670206"/>
            <a:ext cx="1188719" cy="365759"/>
          </a:xfrm>
          <a:prstGeom prst="rect">
            <a:avLst/>
          </a:prstGeom>
        </p:spPr>
        <p:txBody>
          <a:bodyPr vert="horz" lIns="91440" tIns="45720" rIns="91440" bIns="45720" rtlCol="0" anchor="ctr"/>
          <a:lstStyle>
            <a:lvl1pPr algn="r">
              <a:defRPr sz="1200" b="1" i="0">
                <a:solidFill>
                  <a:schemeClr val="accent1"/>
                </a:solidFill>
              </a:defRPr>
            </a:lvl1pPr>
          </a:lstStyle>
          <a:p>
            <a:fld id="{2BE451C3-0FF4-47C4-B829-773ADF60F88C}" type="datetimeFigureOut">
              <a:rPr lang="en-US" smtClean="0"/>
              <a:t>4/3/2024</a:t>
            </a:fld>
            <a:endParaRPr lang="en-US" dirty="0"/>
          </a:p>
        </p:txBody>
      </p:sp>
      <p:sp>
        <p:nvSpPr>
          <p:cNvPr id="5" name="Footer Placeholder 4"/>
          <p:cNvSpPr>
            <a:spLocks noGrp="1"/>
          </p:cNvSpPr>
          <p:nvPr>
            <p:ph type="ftr" sz="quarter" idx="3"/>
          </p:nvPr>
        </p:nvSpPr>
        <p:spPr>
          <a:xfrm>
            <a:off x="673333" y="7670206"/>
            <a:ext cx="4631754" cy="365761"/>
          </a:xfrm>
          <a:prstGeom prst="rect">
            <a:avLst/>
          </a:prstGeom>
        </p:spPr>
        <p:txBody>
          <a:bodyPr vert="horz" lIns="91440" tIns="45720" rIns="91440" bIns="45720" rtlCol="0" anchor="ctr"/>
          <a:lstStyle>
            <a:lvl1pPr algn="l">
              <a:defRPr sz="1200" b="1" i="0">
                <a:solidFill>
                  <a:schemeClr val="accent1"/>
                </a:solidFill>
              </a:defRPr>
            </a:lvl1pPr>
          </a:lstStyle>
          <a:p>
            <a:r>
              <a:rPr lang="en-US"/>
              <a:t>
              </a:t>
            </a:r>
            <a:endParaRPr lang="en-US" dirty="0"/>
          </a:p>
        </p:txBody>
      </p:sp>
      <p:sp>
        <p:nvSpPr>
          <p:cNvPr id="21" name="Rectangle 20"/>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94574324"/>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 id="2147483744" r:id="rId18"/>
  </p:sldLayoutIdLst>
  <p:hf sldNum="0" hdr="0" ftr="0" dt="0"/>
  <p:txStyles>
    <p:titleStyle>
      <a:lvl1pPr algn="l" defTabSz="548640" rtl="0" eaLnBrk="1" latinLnBrk="0" hangingPunct="1">
        <a:spcBef>
          <a:spcPct val="0"/>
        </a:spcBef>
        <a:buNone/>
        <a:defRPr sz="432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SzPct val="80000"/>
        <a:buFont typeface="Wingdings 3" charset="2"/>
        <a:buChar char=""/>
        <a:defRPr sz="2160" b="0" i="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SzPct val="80000"/>
        <a:buFont typeface="Wingdings 3" charset="2"/>
        <a:buChar char=""/>
        <a:defRPr sz="1920" b="0" i="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8.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8.xml"/><Relationship Id="rId5" Type="http://schemas.openxmlformats.org/officeDocument/2006/relationships/image" Target="../media/image18.jp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8.xml"/><Relationship Id="rId5" Type="http://schemas.openxmlformats.org/officeDocument/2006/relationships/image" Target="../media/image5.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8.xml"/><Relationship Id="rId5" Type="http://schemas.openxmlformats.org/officeDocument/2006/relationships/image" Target="../media/image14.jpe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BD2D1-2EE3-0831-799F-4A52B4916A1F}"/>
              </a:ext>
            </a:extLst>
          </p:cNvPr>
          <p:cNvSpPr>
            <a:spLocks noGrp="1"/>
          </p:cNvSpPr>
          <p:nvPr>
            <p:ph type="ctrTitle"/>
          </p:nvPr>
        </p:nvSpPr>
        <p:spPr>
          <a:xfrm>
            <a:off x="1805046" y="1363865"/>
            <a:ext cx="6640454" cy="1325957"/>
          </a:xfrm>
        </p:spPr>
        <p:txBody>
          <a:bodyPr/>
          <a:lstStyle/>
          <a:p>
            <a:r>
              <a:rPr lang="en-IN" b="1" dirty="0">
                <a:latin typeface="Matura MT Script Capitals" panose="03020802060602070202" pitchFamily="66" charset="0"/>
              </a:rPr>
              <a:t>Gait Recognition </a:t>
            </a:r>
          </a:p>
        </p:txBody>
      </p:sp>
      <p:sp>
        <p:nvSpPr>
          <p:cNvPr id="3" name="Subtitle 2">
            <a:extLst>
              <a:ext uri="{FF2B5EF4-FFF2-40B4-BE49-F238E27FC236}">
                <a16:creationId xmlns:a16="http://schemas.microsoft.com/office/drawing/2014/main" id="{7635F970-5988-2247-603C-99C68DA6259D}"/>
              </a:ext>
            </a:extLst>
          </p:cNvPr>
          <p:cNvSpPr>
            <a:spLocks noGrp="1"/>
          </p:cNvSpPr>
          <p:nvPr>
            <p:ph type="subTitle" idx="1"/>
          </p:nvPr>
        </p:nvSpPr>
        <p:spPr>
          <a:xfrm>
            <a:off x="11087100" y="6672580"/>
            <a:ext cx="2654300" cy="695960"/>
          </a:xfrm>
        </p:spPr>
        <p:txBody>
          <a:bodyPr>
            <a:normAutofit fontScale="85000" lnSpcReduction="20000"/>
          </a:bodyPr>
          <a:lstStyle/>
          <a:p>
            <a:r>
              <a:rPr lang="en-IN" b="1" dirty="0">
                <a:latin typeface="Algerian" panose="04020705040A02060702" pitchFamily="82" charset="0"/>
              </a:rPr>
              <a:t>By,</a:t>
            </a:r>
          </a:p>
          <a:p>
            <a:r>
              <a:rPr lang="en-IN" b="1" dirty="0">
                <a:latin typeface="Algerian" panose="04020705040A02060702" pitchFamily="82" charset="0"/>
              </a:rPr>
              <a:t>Sudarsan k</a:t>
            </a:r>
          </a:p>
        </p:txBody>
      </p:sp>
      <p:pic>
        <p:nvPicPr>
          <p:cNvPr id="5" name="Picture 4">
            <a:extLst>
              <a:ext uri="{FF2B5EF4-FFF2-40B4-BE49-F238E27FC236}">
                <a16:creationId xmlns:a16="http://schemas.microsoft.com/office/drawing/2014/main" id="{6B02EF87-D18B-0C82-0190-6161824E6067}"/>
              </a:ext>
            </a:extLst>
          </p:cNvPr>
          <p:cNvPicPr>
            <a:picLocks noChangeAspect="1"/>
          </p:cNvPicPr>
          <p:nvPr/>
        </p:nvPicPr>
        <p:blipFill>
          <a:blip r:embed="rId2"/>
          <a:stretch>
            <a:fillRect/>
          </a:stretch>
        </p:blipFill>
        <p:spPr>
          <a:xfrm>
            <a:off x="3671945" y="3327400"/>
            <a:ext cx="6640455" cy="3538335"/>
          </a:xfrm>
          <a:prstGeom prst="rect">
            <a:avLst/>
          </a:prstGeom>
        </p:spPr>
      </p:pic>
    </p:spTree>
    <p:extLst>
      <p:ext uri="{BB962C8B-B14F-4D97-AF65-F5344CB8AC3E}">
        <p14:creationId xmlns:p14="http://schemas.microsoft.com/office/powerpoint/2010/main" val="6177984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166932"/>
            <a:ext cx="10554414"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Future of Gait Recognition Technology</a:t>
            </a:r>
            <a:endParaRPr lang="en-US" sz="4374" dirty="0"/>
          </a:p>
        </p:txBody>
      </p:sp>
      <p:sp>
        <p:nvSpPr>
          <p:cNvPr id="5" name="Text 2"/>
          <p:cNvSpPr/>
          <p:nvPr/>
        </p:nvSpPr>
        <p:spPr>
          <a:xfrm>
            <a:off x="2037993" y="3111103"/>
            <a:ext cx="2232065" cy="1041559"/>
          </a:xfrm>
          <a:prstGeom prst="rect">
            <a:avLst/>
          </a:prstGeom>
          <a:noFill/>
          <a:ln/>
        </p:spPr>
        <p:txBody>
          <a:bodyPr wrap="squar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Enhanced Accuracy and Speed</a:t>
            </a:r>
            <a:endParaRPr lang="en-US" sz="2187" dirty="0"/>
          </a:p>
        </p:txBody>
      </p:sp>
      <p:sp>
        <p:nvSpPr>
          <p:cNvPr id="6" name="Text 3"/>
          <p:cNvSpPr/>
          <p:nvPr/>
        </p:nvSpPr>
        <p:spPr>
          <a:xfrm>
            <a:off x="2037993" y="4374832"/>
            <a:ext cx="2232065" cy="2132409"/>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New advancements in technology will lead to increased accuracy and real-time recognition capabilities.</a:t>
            </a:r>
            <a:endParaRPr lang="en-US" sz="1750" dirty="0"/>
          </a:p>
        </p:txBody>
      </p:sp>
      <p:sp>
        <p:nvSpPr>
          <p:cNvPr id="7" name="Text 4"/>
          <p:cNvSpPr/>
          <p:nvPr/>
        </p:nvSpPr>
        <p:spPr>
          <a:xfrm>
            <a:off x="4819650" y="3111103"/>
            <a:ext cx="2232065" cy="1041559"/>
          </a:xfrm>
          <a:prstGeom prst="rect">
            <a:avLst/>
          </a:prstGeom>
          <a:noFill/>
          <a:ln/>
        </p:spPr>
        <p:txBody>
          <a:bodyPr wrap="squar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Integration with IoT Devices</a:t>
            </a:r>
            <a:endParaRPr lang="en-US" sz="2187" dirty="0"/>
          </a:p>
        </p:txBody>
      </p:sp>
      <p:sp>
        <p:nvSpPr>
          <p:cNvPr id="8" name="Text 5"/>
          <p:cNvSpPr/>
          <p:nvPr/>
        </p:nvSpPr>
        <p:spPr>
          <a:xfrm>
            <a:off x="4819650" y="4374832"/>
            <a:ext cx="2232065" cy="2487811"/>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is expected to be integrated with Internet of Things (IoT) devices for seamless security applications.</a:t>
            </a:r>
            <a:endParaRPr lang="en-US" sz="1750" dirty="0"/>
          </a:p>
        </p:txBody>
      </p:sp>
      <p:sp>
        <p:nvSpPr>
          <p:cNvPr id="9" name="Text 6"/>
          <p:cNvSpPr/>
          <p:nvPr/>
        </p:nvSpPr>
        <p:spPr>
          <a:xfrm>
            <a:off x="7601307" y="3111103"/>
            <a:ext cx="2232065" cy="1041559"/>
          </a:xfrm>
          <a:prstGeom prst="rect">
            <a:avLst/>
          </a:prstGeom>
          <a:noFill/>
          <a:ln/>
        </p:spPr>
        <p:txBody>
          <a:bodyPr wrap="squar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Privacy and Ethical Considerations</a:t>
            </a:r>
            <a:endParaRPr lang="en-US" sz="2187" dirty="0"/>
          </a:p>
        </p:txBody>
      </p:sp>
      <p:sp>
        <p:nvSpPr>
          <p:cNvPr id="10" name="Text 7"/>
          <p:cNvSpPr/>
          <p:nvPr/>
        </p:nvSpPr>
        <p:spPr>
          <a:xfrm>
            <a:off x="7601307" y="4374832"/>
            <a:ext cx="2232065" cy="2132409"/>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As the technology evolves, there will be a growing emphasis on addressing privacy concerns and ethical implications.</a:t>
            </a:r>
            <a:endParaRPr lang="en-US" sz="1750" dirty="0"/>
          </a:p>
        </p:txBody>
      </p:sp>
      <p:sp>
        <p:nvSpPr>
          <p:cNvPr id="11" name="Text 8"/>
          <p:cNvSpPr/>
          <p:nvPr/>
        </p:nvSpPr>
        <p:spPr>
          <a:xfrm>
            <a:off x="10382964" y="3111103"/>
            <a:ext cx="2232065" cy="1041559"/>
          </a:xfrm>
          <a:prstGeom prst="rect">
            <a:avLst/>
          </a:prstGeom>
          <a:noFill/>
          <a:ln/>
        </p:spPr>
        <p:txBody>
          <a:bodyPr wrap="squar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AI and Machine Learning Integration</a:t>
            </a:r>
            <a:endParaRPr lang="en-US" sz="2187" dirty="0"/>
          </a:p>
        </p:txBody>
      </p:sp>
      <p:sp>
        <p:nvSpPr>
          <p:cNvPr id="12" name="Text 9"/>
          <p:cNvSpPr/>
          <p:nvPr/>
        </p:nvSpPr>
        <p:spPr>
          <a:xfrm>
            <a:off x="10382964" y="4374832"/>
            <a:ext cx="2232065" cy="2487811"/>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future will see further integration of gait recognition with AI and machine learning to enhance decision-making and analysis.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706755"/>
            <a:ext cx="10554414"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Gait recognition in security and surveillance</a:t>
            </a:r>
            <a:endParaRPr lang="en-US" sz="4374" dirty="0"/>
          </a:p>
        </p:txBody>
      </p:sp>
      <p:pic>
        <p:nvPicPr>
          <p:cNvPr id="5" name="Image 1" descr="preencoded.png"/>
          <p:cNvPicPr>
            <a:picLocks noChangeAspect="1"/>
          </p:cNvPicPr>
          <p:nvPr/>
        </p:nvPicPr>
        <p:blipFill>
          <a:blip r:embed="rId4"/>
          <a:stretch>
            <a:fillRect/>
          </a:stretch>
        </p:blipFill>
        <p:spPr>
          <a:xfrm>
            <a:off x="2037993" y="2539841"/>
            <a:ext cx="5110520" cy="3158490"/>
          </a:xfrm>
          <a:prstGeom prst="rect">
            <a:avLst/>
          </a:prstGeom>
        </p:spPr>
      </p:pic>
      <p:sp>
        <p:nvSpPr>
          <p:cNvPr id="6" name="Text 2"/>
          <p:cNvSpPr/>
          <p:nvPr/>
        </p:nvSpPr>
        <p:spPr>
          <a:xfrm>
            <a:off x="2037993" y="5975985"/>
            <a:ext cx="2777490"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City Surveillance</a:t>
            </a:r>
            <a:endParaRPr lang="en-US" sz="2187" dirty="0"/>
          </a:p>
        </p:txBody>
      </p:sp>
      <p:sp>
        <p:nvSpPr>
          <p:cNvPr id="7" name="Text 3"/>
          <p:cNvSpPr/>
          <p:nvPr/>
        </p:nvSpPr>
        <p:spPr>
          <a:xfrm>
            <a:off x="2037993" y="6456402"/>
            <a:ext cx="5110520" cy="1066205"/>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Gait recognition plays a crucial role in city surveillance, monitoring pedestrian movement for security purposes.</a:t>
            </a:r>
            <a:endParaRPr lang="en-US" sz="1750" dirty="0"/>
          </a:p>
        </p:txBody>
      </p:sp>
      <p:pic>
        <p:nvPicPr>
          <p:cNvPr id="8" name="Image 2" descr="preencoded.png"/>
          <p:cNvPicPr>
            <a:picLocks noChangeAspect="1"/>
          </p:cNvPicPr>
          <p:nvPr/>
        </p:nvPicPr>
        <p:blipFill>
          <a:blip r:embed="rId5"/>
          <a:stretch>
            <a:fillRect/>
          </a:stretch>
        </p:blipFill>
        <p:spPr>
          <a:xfrm>
            <a:off x="7481768" y="2539841"/>
            <a:ext cx="5110639" cy="3158609"/>
          </a:xfrm>
          <a:prstGeom prst="rect">
            <a:avLst/>
          </a:prstGeom>
        </p:spPr>
      </p:pic>
      <p:sp>
        <p:nvSpPr>
          <p:cNvPr id="9" name="Text 4"/>
          <p:cNvSpPr/>
          <p:nvPr/>
        </p:nvSpPr>
        <p:spPr>
          <a:xfrm>
            <a:off x="7481768" y="5976104"/>
            <a:ext cx="2777490"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Crowd Monitoring</a:t>
            </a:r>
            <a:endParaRPr lang="en-US" sz="2187" dirty="0"/>
          </a:p>
        </p:txBody>
      </p:sp>
      <p:sp>
        <p:nvSpPr>
          <p:cNvPr id="10" name="Text 5"/>
          <p:cNvSpPr/>
          <p:nvPr/>
        </p:nvSpPr>
        <p:spPr>
          <a:xfrm>
            <a:off x="7481768" y="6456521"/>
            <a:ext cx="5110639" cy="1066205"/>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It assists security personnel in analyzing walking patterns within crowds, identifying suspicious behaviors or individuals.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399" cy="8229599"/>
          </a:xfrm>
          <a:prstGeom prst="rect">
            <a:avLst/>
          </a:prstGeom>
        </p:spPr>
      </p:pic>
      <p:sp>
        <p:nvSpPr>
          <p:cNvPr id="5" name="Text 1"/>
          <p:cNvSpPr/>
          <p:nvPr/>
        </p:nvSpPr>
        <p:spPr>
          <a:xfrm>
            <a:off x="6319599" y="2820710"/>
            <a:ext cx="6665952" cy="833199"/>
          </a:xfrm>
          <a:prstGeom prst="rect">
            <a:avLst/>
          </a:prstGeom>
          <a:noFill/>
          <a:ln/>
        </p:spPr>
        <p:txBody>
          <a:bodyPr wrap="none" rtlCol="0" anchor="t"/>
          <a:lstStyle/>
          <a:p>
            <a:pPr marL="0" indent="0">
              <a:lnSpc>
                <a:spcPts val="6561"/>
              </a:lnSpc>
              <a:buNone/>
            </a:pPr>
            <a:r>
              <a:rPr lang="en-US" sz="5249" dirty="0">
                <a:solidFill>
                  <a:srgbClr val="F2F0F4"/>
                </a:solidFill>
                <a:latin typeface="Old English Text MT" panose="03040902040508030806" pitchFamily="66" charset="0"/>
                <a:ea typeface="Montserrat" pitchFamily="34" charset="-122"/>
                <a:cs typeface="Montserrat" pitchFamily="34" charset="-120"/>
              </a:rPr>
              <a:t>Conclusion</a:t>
            </a:r>
            <a:endParaRPr lang="en-US" sz="5249" dirty="0">
              <a:latin typeface="Old English Text MT" panose="03040902040508030806" pitchFamily="66" charset="0"/>
            </a:endParaRPr>
          </a:p>
        </p:txBody>
      </p:sp>
      <p:sp>
        <p:nvSpPr>
          <p:cNvPr id="6" name="Text 2"/>
          <p:cNvSpPr/>
          <p:nvPr/>
        </p:nvSpPr>
        <p:spPr>
          <a:xfrm>
            <a:off x="6319599" y="3987165"/>
            <a:ext cx="7477601"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In conclusion, gait recognition technology has the potential to revolutionize security and surveillance systems. Its ability to identify individuals based on their unique walking patterns opens up new possibilities for enhancing safety and security in various public and private settings.</a:t>
            </a:r>
            <a:endParaRPr lang="en-US" sz="1750" dirty="0"/>
          </a:p>
        </p:txBody>
      </p:sp>
      <p:pic>
        <p:nvPicPr>
          <p:cNvPr id="9" name="Picture 8">
            <a:extLst>
              <a:ext uri="{FF2B5EF4-FFF2-40B4-BE49-F238E27FC236}">
                <a16:creationId xmlns:a16="http://schemas.microsoft.com/office/drawing/2014/main" id="{34BDDD9C-BEB9-A3B8-313D-54EB2688C6AA}"/>
              </a:ext>
            </a:extLst>
          </p:cNvPr>
          <p:cNvPicPr>
            <a:picLocks noChangeAspect="1"/>
          </p:cNvPicPr>
          <p:nvPr/>
        </p:nvPicPr>
        <p:blipFill>
          <a:blip r:embed="rId5"/>
          <a:stretch>
            <a:fillRect/>
          </a:stretch>
        </p:blipFill>
        <p:spPr>
          <a:xfrm>
            <a:off x="1" y="0"/>
            <a:ext cx="5702299"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5CECC-A6C6-F290-FC03-4418D8CD5EBD}"/>
              </a:ext>
            </a:extLst>
          </p:cNvPr>
          <p:cNvSpPr>
            <a:spLocks noGrp="1"/>
          </p:cNvSpPr>
          <p:nvPr>
            <p:ph type="ctrTitle"/>
          </p:nvPr>
        </p:nvSpPr>
        <p:spPr>
          <a:xfrm>
            <a:off x="1385946" y="934720"/>
            <a:ext cx="3528954" cy="1056639"/>
          </a:xfrm>
        </p:spPr>
        <p:txBody>
          <a:bodyPr/>
          <a:lstStyle/>
          <a:p>
            <a:r>
              <a:rPr lang="en-IN" sz="4800" dirty="0">
                <a:latin typeface="Algerian" panose="04020705040A02060702" pitchFamily="82" charset="0"/>
              </a:rPr>
              <a:t>Agenda </a:t>
            </a:r>
          </a:p>
        </p:txBody>
      </p:sp>
      <p:sp>
        <p:nvSpPr>
          <p:cNvPr id="3" name="Subtitle 2">
            <a:extLst>
              <a:ext uri="{FF2B5EF4-FFF2-40B4-BE49-F238E27FC236}">
                <a16:creationId xmlns:a16="http://schemas.microsoft.com/office/drawing/2014/main" id="{CD307C59-E9B3-A0B7-0516-0D585C8C26FF}"/>
              </a:ext>
            </a:extLst>
          </p:cNvPr>
          <p:cNvSpPr>
            <a:spLocks noGrp="1"/>
          </p:cNvSpPr>
          <p:nvPr>
            <p:ph type="subTitle" idx="1"/>
          </p:nvPr>
        </p:nvSpPr>
        <p:spPr>
          <a:xfrm>
            <a:off x="2057400" y="2311400"/>
            <a:ext cx="8699500" cy="4455160"/>
          </a:xfrm>
        </p:spPr>
        <p:txBody>
          <a:bodyPr>
            <a:normAutofit fontScale="92500"/>
          </a:bodyPr>
          <a:lstStyle/>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Introduction to Gait Recognition</a:t>
            </a:r>
            <a:endParaRPr lang="en-US" sz="2400" dirty="0">
              <a:latin typeface="Comic Sans MS" panose="030F0702030302020204" pitchFamily="66" charset="0"/>
            </a:endParaRP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What is gait recognition</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Importance of Gait Recognition</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Applications of Gait Recognition</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How Gait Recognition Works</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Advantages of Gait Recognition</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Challenges and limitations</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Gait recognition in security and surveillance</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Conclusion</a:t>
            </a:r>
            <a:endParaRPr lang="en-US" sz="2400" dirty="0">
              <a:latin typeface="Comic Sans MS" panose="030F0702030302020204" pitchFamily="66" charset="0"/>
            </a:endParaRPr>
          </a:p>
          <a:p>
            <a:pPr marL="342900" indent="-342900">
              <a:buFont typeface="Wingdings" panose="05000000000000000000" pitchFamily="2" charset="2"/>
              <a:buChar char="v"/>
            </a:pPr>
            <a:endParaRPr lang="en-US" sz="2400" dirty="0"/>
          </a:p>
          <a:p>
            <a:pPr marL="342900" indent="-342900">
              <a:buFont typeface="Wingdings" panose="05000000000000000000" pitchFamily="2" charset="2"/>
              <a:buChar char="v"/>
            </a:pPr>
            <a:endParaRPr lang="en-US" sz="2400" dirty="0"/>
          </a:p>
          <a:p>
            <a:pPr marL="342900" indent="-342900">
              <a:buFont typeface="Wingdings" panose="05000000000000000000" pitchFamily="2" charset="2"/>
              <a:buChar char="v"/>
            </a:pPr>
            <a:endParaRPr lang="en-US" sz="2400" dirty="0"/>
          </a:p>
          <a:p>
            <a:pPr marL="342900" indent="-342900">
              <a:buFont typeface="Wingdings" panose="05000000000000000000" pitchFamily="2" charset="2"/>
              <a:buChar char="v"/>
            </a:pPr>
            <a:endParaRPr lang="en-US" sz="2400" dirty="0">
              <a:latin typeface="Algerian" panose="04020705040A02060702" pitchFamily="82" charset="0"/>
            </a:endParaRPr>
          </a:p>
          <a:p>
            <a:pPr marL="342900" indent="-342900">
              <a:buFont typeface="Wingdings" panose="05000000000000000000" pitchFamily="2" charset="2"/>
              <a:buChar char="v"/>
            </a:pPr>
            <a:endParaRPr lang="en-US" sz="2400" dirty="0"/>
          </a:p>
          <a:p>
            <a:pPr marL="342900" indent="-342900">
              <a:buFont typeface="Wingdings" panose="05000000000000000000" pitchFamily="2" charset="2"/>
              <a:buChar char="v"/>
            </a:pPr>
            <a:endParaRPr lang="en-US" sz="2400" dirty="0">
              <a:latin typeface="Algerian" panose="04020705040A02060702" pitchFamily="82" charset="0"/>
            </a:endParaRPr>
          </a:p>
          <a:p>
            <a:pPr marL="342900" indent="-342900">
              <a:buFont typeface="Wingdings" panose="05000000000000000000" pitchFamily="2" charset="2"/>
              <a:buChar char="v"/>
            </a:pPr>
            <a:endParaRPr lang="en-IN" dirty="0"/>
          </a:p>
        </p:txBody>
      </p:sp>
    </p:spTree>
    <p:extLst>
      <p:ext uri="{BB962C8B-B14F-4D97-AF65-F5344CB8AC3E}">
        <p14:creationId xmlns:p14="http://schemas.microsoft.com/office/powerpoint/2010/main" val="2932808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5" name="Text 1"/>
          <p:cNvSpPr/>
          <p:nvPr/>
        </p:nvSpPr>
        <p:spPr>
          <a:xfrm>
            <a:off x="833199" y="1782128"/>
            <a:ext cx="7477601" cy="1666399"/>
          </a:xfrm>
          <a:prstGeom prst="rect">
            <a:avLst/>
          </a:prstGeom>
          <a:noFill/>
          <a:ln/>
        </p:spPr>
        <p:txBody>
          <a:bodyPr wrap="square" rtlCol="0" anchor="t"/>
          <a:lstStyle/>
          <a:p>
            <a:pPr marL="0" indent="0">
              <a:lnSpc>
                <a:spcPts val="6561"/>
              </a:lnSpc>
              <a:buNone/>
            </a:pPr>
            <a:r>
              <a:rPr lang="en-US" sz="5249" dirty="0">
                <a:solidFill>
                  <a:srgbClr val="F2F0F4"/>
                </a:solidFill>
                <a:latin typeface="Montserrat" pitchFamily="34" charset="0"/>
                <a:ea typeface="Montserrat" pitchFamily="34" charset="-122"/>
                <a:cs typeface="Montserrat" pitchFamily="34" charset="-120"/>
              </a:rPr>
              <a:t>Introduction to Gait Recognition</a:t>
            </a:r>
            <a:endParaRPr lang="en-US" sz="5249" dirty="0"/>
          </a:p>
        </p:txBody>
      </p:sp>
      <p:sp>
        <p:nvSpPr>
          <p:cNvPr id="6" name="Text 2"/>
          <p:cNvSpPr/>
          <p:nvPr/>
        </p:nvSpPr>
        <p:spPr>
          <a:xfrm>
            <a:off x="833199" y="3781782"/>
            <a:ext cx="747760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is a cutting-edge technology that analyzes a person's unique walking pattern to identify them.</a:t>
            </a:r>
            <a:endParaRPr lang="en-US" sz="1750" dirty="0"/>
          </a:p>
        </p:txBody>
      </p:sp>
      <p:sp>
        <p:nvSpPr>
          <p:cNvPr id="7" name="Text 3"/>
          <p:cNvSpPr/>
          <p:nvPr/>
        </p:nvSpPr>
        <p:spPr>
          <a:xfrm>
            <a:off x="833199" y="4742498"/>
            <a:ext cx="747760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By utilizing various biometric cues such as the length of stride and the angle of the foot, gait recognition provides a non-invasive method of authentication and surveillance.</a:t>
            </a:r>
            <a:endParaRPr lang="en-US" sz="1750" dirty="0"/>
          </a:p>
        </p:txBody>
      </p:sp>
      <p:sp>
        <p:nvSpPr>
          <p:cNvPr id="8" name="Shape 4"/>
          <p:cNvSpPr/>
          <p:nvPr/>
        </p:nvSpPr>
        <p:spPr>
          <a:xfrm>
            <a:off x="833199" y="6075283"/>
            <a:ext cx="355402" cy="355402"/>
          </a:xfrm>
          <a:prstGeom prst="roundRect">
            <a:avLst>
              <a:gd name="adj" fmla="val 25726039"/>
            </a:avLst>
          </a:prstGeom>
          <a:noFill/>
          <a:ln w="7620">
            <a:solidFill>
              <a:srgbClr val="FFFFFF"/>
            </a:solidFill>
            <a:prstDash val="solid"/>
          </a:ln>
        </p:spPr>
      </p:sp>
      <p:pic>
        <p:nvPicPr>
          <p:cNvPr id="9" name="Image 2" descr="preencoded.png"/>
          <p:cNvPicPr>
            <a:picLocks noChangeAspect="1"/>
          </p:cNvPicPr>
          <p:nvPr/>
        </p:nvPicPr>
        <p:blipFill>
          <a:blip r:embed="rId4"/>
          <a:stretch>
            <a:fillRect/>
          </a:stretch>
        </p:blipFill>
        <p:spPr>
          <a:xfrm>
            <a:off x="840819" y="6082903"/>
            <a:ext cx="340162" cy="340162"/>
          </a:xfrm>
          <a:prstGeom prst="rect">
            <a:avLst/>
          </a:prstGeom>
        </p:spPr>
      </p:pic>
      <p:sp>
        <p:nvSpPr>
          <p:cNvPr id="10" name="Text 5"/>
          <p:cNvSpPr/>
          <p:nvPr/>
        </p:nvSpPr>
        <p:spPr>
          <a:xfrm>
            <a:off x="1299686" y="6058614"/>
            <a:ext cx="1791414" cy="388858"/>
          </a:xfrm>
          <a:prstGeom prst="rect">
            <a:avLst/>
          </a:prstGeom>
          <a:noFill/>
          <a:ln/>
        </p:spPr>
        <p:txBody>
          <a:bodyPr wrap="none" rtlCol="0" anchor="t"/>
          <a:lstStyle/>
          <a:p>
            <a:pPr marL="0" indent="0" algn="l">
              <a:lnSpc>
                <a:spcPts val="3062"/>
              </a:lnSpc>
              <a:buNone/>
            </a:pPr>
            <a:r>
              <a:rPr lang="en-US" sz="2187" b="1" dirty="0">
                <a:solidFill>
                  <a:srgbClr val="DCD7E5"/>
                </a:solidFill>
                <a:latin typeface="Heebo" pitchFamily="34" charset="0"/>
                <a:ea typeface="Heebo" pitchFamily="34" charset="-122"/>
                <a:cs typeface="Heebo" pitchFamily="34" charset="-120"/>
              </a:rPr>
              <a:t>by Sudarsan K</a:t>
            </a:r>
            <a:endParaRPr lang="en-US" sz="2187" dirty="0"/>
          </a:p>
        </p:txBody>
      </p:sp>
      <p:pic>
        <p:nvPicPr>
          <p:cNvPr id="13" name="Picture 12">
            <a:extLst>
              <a:ext uri="{FF2B5EF4-FFF2-40B4-BE49-F238E27FC236}">
                <a16:creationId xmlns:a16="http://schemas.microsoft.com/office/drawing/2014/main" id="{D05EB5C0-D8A9-09DA-601F-F864B3614476}"/>
              </a:ext>
            </a:extLst>
          </p:cNvPr>
          <p:cNvPicPr>
            <a:picLocks noChangeAspect="1"/>
          </p:cNvPicPr>
          <p:nvPr/>
        </p:nvPicPr>
        <p:blipFill>
          <a:blip r:embed="rId5"/>
          <a:stretch>
            <a:fillRect/>
          </a:stretch>
        </p:blipFill>
        <p:spPr>
          <a:xfrm>
            <a:off x="8836642" y="0"/>
            <a:ext cx="5793758"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712482"/>
            <a:ext cx="698504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What is gait recognition?</a:t>
            </a:r>
            <a:endParaRPr lang="en-US" sz="4374" dirty="0"/>
          </a:p>
        </p:txBody>
      </p:sp>
      <p:sp>
        <p:nvSpPr>
          <p:cNvPr id="6" name="Text 2"/>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is a biometric technology that identifies individuals based on their unique walking patterns. It uses computer vision and machine learning to analyze the movement and rhythm of a person's gait, often utilizing AI algorithms to process and identify distinct features. This technology has applications in security, surveillance, and healthcare.</a:t>
            </a:r>
            <a:endParaRPr lang="en-US" sz="1750" dirty="0"/>
          </a:p>
        </p:txBody>
      </p:sp>
      <p:pic>
        <p:nvPicPr>
          <p:cNvPr id="9" name="Picture 8">
            <a:extLst>
              <a:ext uri="{FF2B5EF4-FFF2-40B4-BE49-F238E27FC236}">
                <a16:creationId xmlns:a16="http://schemas.microsoft.com/office/drawing/2014/main" id="{53B1CF99-5E86-DD02-B7BC-6DC987EF3C34}"/>
              </a:ext>
            </a:extLst>
          </p:cNvPr>
          <p:cNvPicPr>
            <a:picLocks noChangeAspect="1"/>
          </p:cNvPicPr>
          <p:nvPr/>
        </p:nvPicPr>
        <p:blipFill>
          <a:blip r:embed="rId5"/>
          <a:stretch>
            <a:fillRect/>
          </a:stretch>
        </p:blipFill>
        <p:spPr>
          <a:xfrm>
            <a:off x="9144000" y="0"/>
            <a:ext cx="5465404"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815465"/>
            <a:ext cx="8786932" cy="694373"/>
          </a:xfrm>
          <a:prstGeom prst="rect">
            <a:avLst/>
          </a:prstGeom>
          <a:noFill/>
          <a:ln/>
        </p:spPr>
        <p:txBody>
          <a:bodyPr wrap="none" rtlCol="0" anchor="t"/>
          <a:lstStyle/>
          <a:p>
            <a:pPr marL="0" indent="0">
              <a:lnSpc>
                <a:spcPts val="5468"/>
              </a:lnSpc>
              <a:buNone/>
            </a:pPr>
            <a:r>
              <a:rPr lang="en-US" sz="4374" dirty="0">
                <a:solidFill>
                  <a:srgbClr val="F2F0F4"/>
                </a:solidFill>
                <a:latin typeface="Algerian" panose="04020705040A02060702" pitchFamily="82" charset="0"/>
                <a:ea typeface="Montserrat" pitchFamily="34" charset="-122"/>
                <a:cs typeface="Montserrat" pitchFamily="34" charset="-120"/>
              </a:rPr>
              <a:t>Importance of Gait Recognition</a:t>
            </a:r>
            <a:endParaRPr lang="en-US" sz="4374" dirty="0">
              <a:latin typeface="Algerian" panose="04020705040A02060702" pitchFamily="82" charset="0"/>
            </a:endParaRPr>
          </a:p>
        </p:txBody>
      </p:sp>
      <p:sp>
        <p:nvSpPr>
          <p:cNvPr id="5" name="Shape 2"/>
          <p:cNvSpPr/>
          <p:nvPr/>
        </p:nvSpPr>
        <p:spPr>
          <a:xfrm>
            <a:off x="2037993" y="3183374"/>
            <a:ext cx="388739" cy="388739"/>
          </a:xfrm>
          <a:prstGeom prst="roundRect">
            <a:avLst>
              <a:gd name="adj" fmla="val 25722"/>
            </a:avLst>
          </a:prstGeom>
          <a:noFill/>
          <a:ln w="7620">
            <a:solidFill>
              <a:srgbClr val="552C86"/>
            </a:solidFill>
            <a:prstDash val="solid"/>
          </a:ln>
        </p:spPr>
      </p:sp>
      <p:sp>
        <p:nvSpPr>
          <p:cNvPr id="6" name="Text 3"/>
          <p:cNvSpPr/>
          <p:nvPr/>
        </p:nvSpPr>
        <p:spPr>
          <a:xfrm>
            <a:off x="2648903" y="3204091"/>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Enhanced Security</a:t>
            </a:r>
            <a:endParaRPr lang="en-US" sz="2187" dirty="0"/>
          </a:p>
        </p:txBody>
      </p:sp>
      <p:sp>
        <p:nvSpPr>
          <p:cNvPr id="7" name="Text 4"/>
          <p:cNvSpPr/>
          <p:nvPr/>
        </p:nvSpPr>
        <p:spPr>
          <a:xfrm>
            <a:off x="2648903" y="3684508"/>
            <a:ext cx="4555212"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provides an additional layer of security in identifying individuals.</a:t>
            </a:r>
            <a:endParaRPr lang="en-US" sz="1750" dirty="0"/>
          </a:p>
        </p:txBody>
      </p:sp>
      <p:sp>
        <p:nvSpPr>
          <p:cNvPr id="8" name="Shape 5"/>
          <p:cNvSpPr/>
          <p:nvPr/>
        </p:nvSpPr>
        <p:spPr>
          <a:xfrm>
            <a:off x="7426285" y="3183374"/>
            <a:ext cx="388739" cy="388739"/>
          </a:xfrm>
          <a:prstGeom prst="roundRect">
            <a:avLst>
              <a:gd name="adj" fmla="val 25722"/>
            </a:avLst>
          </a:prstGeom>
          <a:noFill/>
          <a:ln w="7620">
            <a:solidFill>
              <a:srgbClr val="552C86"/>
            </a:solidFill>
            <a:prstDash val="solid"/>
          </a:ln>
        </p:spPr>
      </p:sp>
      <p:sp>
        <p:nvSpPr>
          <p:cNvPr id="9" name="Text 6"/>
          <p:cNvSpPr/>
          <p:nvPr/>
        </p:nvSpPr>
        <p:spPr>
          <a:xfrm>
            <a:off x="8037195" y="3204091"/>
            <a:ext cx="354151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Biometric Authentication</a:t>
            </a:r>
            <a:endParaRPr lang="en-US" sz="2187" dirty="0"/>
          </a:p>
        </p:txBody>
      </p:sp>
      <p:sp>
        <p:nvSpPr>
          <p:cNvPr id="10" name="Text 7"/>
          <p:cNvSpPr/>
          <p:nvPr/>
        </p:nvSpPr>
        <p:spPr>
          <a:xfrm>
            <a:off x="8037195" y="3684508"/>
            <a:ext cx="4555212"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It offers a unique and reliable method for biometric authentication and access control.</a:t>
            </a:r>
            <a:endParaRPr lang="en-US" sz="1750" dirty="0"/>
          </a:p>
        </p:txBody>
      </p:sp>
      <p:sp>
        <p:nvSpPr>
          <p:cNvPr id="11" name="Shape 8"/>
          <p:cNvSpPr/>
          <p:nvPr/>
        </p:nvSpPr>
        <p:spPr>
          <a:xfrm>
            <a:off x="2037993" y="4846677"/>
            <a:ext cx="388739" cy="388739"/>
          </a:xfrm>
          <a:prstGeom prst="roundRect">
            <a:avLst>
              <a:gd name="adj" fmla="val 25722"/>
            </a:avLst>
          </a:prstGeom>
          <a:noFill/>
          <a:ln w="7620">
            <a:solidFill>
              <a:srgbClr val="552C86"/>
            </a:solidFill>
            <a:prstDash val="solid"/>
          </a:ln>
        </p:spPr>
      </p:sp>
      <p:sp>
        <p:nvSpPr>
          <p:cNvPr id="12" name="Text 9"/>
          <p:cNvSpPr/>
          <p:nvPr/>
        </p:nvSpPr>
        <p:spPr>
          <a:xfrm>
            <a:off x="2648903" y="4867394"/>
            <a:ext cx="3056215"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Forensic Investigation</a:t>
            </a:r>
            <a:endParaRPr lang="en-US" sz="2187" dirty="0"/>
          </a:p>
        </p:txBody>
      </p:sp>
      <p:sp>
        <p:nvSpPr>
          <p:cNvPr id="13" name="Text 10"/>
          <p:cNvSpPr/>
          <p:nvPr/>
        </p:nvSpPr>
        <p:spPr>
          <a:xfrm>
            <a:off x="2648903" y="5347811"/>
            <a:ext cx="4555212"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analysis can be crucial in criminal investigations and forensics for identifying suspects.</a:t>
            </a:r>
            <a:endParaRPr lang="en-US" sz="1750" dirty="0"/>
          </a:p>
        </p:txBody>
      </p:sp>
      <p:sp>
        <p:nvSpPr>
          <p:cNvPr id="14" name="Shape 11"/>
          <p:cNvSpPr/>
          <p:nvPr/>
        </p:nvSpPr>
        <p:spPr>
          <a:xfrm>
            <a:off x="7426285" y="4846677"/>
            <a:ext cx="388739" cy="388739"/>
          </a:xfrm>
          <a:prstGeom prst="roundRect">
            <a:avLst>
              <a:gd name="adj" fmla="val 25722"/>
            </a:avLst>
          </a:prstGeom>
          <a:noFill/>
          <a:ln w="7620">
            <a:solidFill>
              <a:srgbClr val="552C86"/>
            </a:solidFill>
            <a:prstDash val="solid"/>
          </a:ln>
        </p:spPr>
      </p:sp>
      <p:sp>
        <p:nvSpPr>
          <p:cNvPr id="15" name="Text 12"/>
          <p:cNvSpPr/>
          <p:nvPr/>
        </p:nvSpPr>
        <p:spPr>
          <a:xfrm>
            <a:off x="8037195" y="4867394"/>
            <a:ext cx="2893219"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Medical Applications</a:t>
            </a:r>
            <a:endParaRPr lang="en-US" sz="2187" dirty="0"/>
          </a:p>
        </p:txBody>
      </p:sp>
      <p:sp>
        <p:nvSpPr>
          <p:cNvPr id="16" name="Text 13"/>
          <p:cNvSpPr/>
          <p:nvPr/>
        </p:nvSpPr>
        <p:spPr>
          <a:xfrm>
            <a:off x="8037195" y="5347811"/>
            <a:ext cx="4555212"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technology has potential medical uses, such as diagnosing and monitoring certain health conditions.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2087523"/>
            <a:ext cx="896243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Applications of Gait Recognition</a:t>
            </a:r>
            <a:endParaRPr lang="en-US" sz="4374" dirty="0"/>
          </a:p>
        </p:txBody>
      </p:sp>
      <p:pic>
        <p:nvPicPr>
          <p:cNvPr id="5" name="Image 1" descr="preencoded.png"/>
          <p:cNvPicPr>
            <a:picLocks noChangeAspect="1"/>
          </p:cNvPicPr>
          <p:nvPr/>
        </p:nvPicPr>
        <p:blipFill>
          <a:blip r:embed="rId4"/>
          <a:stretch>
            <a:fillRect/>
          </a:stretch>
        </p:blipFill>
        <p:spPr>
          <a:xfrm>
            <a:off x="2037993" y="3226237"/>
            <a:ext cx="444341" cy="444341"/>
          </a:xfrm>
          <a:prstGeom prst="rect">
            <a:avLst/>
          </a:prstGeom>
        </p:spPr>
      </p:pic>
      <p:sp>
        <p:nvSpPr>
          <p:cNvPr id="6" name="Text 2"/>
          <p:cNvSpPr/>
          <p:nvPr/>
        </p:nvSpPr>
        <p:spPr>
          <a:xfrm>
            <a:off x="2037993" y="3892748"/>
            <a:ext cx="2388632" cy="694373"/>
          </a:xfrm>
          <a:prstGeom prst="rect">
            <a:avLst/>
          </a:prstGeom>
          <a:noFill/>
          <a:ln/>
        </p:spPr>
        <p:txBody>
          <a:bodyPr wrap="squar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Security &amp; Surveillance</a:t>
            </a:r>
            <a:endParaRPr lang="en-US" sz="2187" dirty="0"/>
          </a:p>
        </p:txBody>
      </p:sp>
      <p:sp>
        <p:nvSpPr>
          <p:cNvPr id="7" name="Text 3"/>
          <p:cNvSpPr/>
          <p:nvPr/>
        </p:nvSpPr>
        <p:spPr>
          <a:xfrm>
            <a:off x="2037993" y="4720352"/>
            <a:ext cx="2388632"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Gait recognition is utilized for enhancing security measures in public spaces.</a:t>
            </a:r>
            <a:endParaRPr lang="en-US" sz="1750" dirty="0"/>
          </a:p>
        </p:txBody>
      </p:sp>
      <p:pic>
        <p:nvPicPr>
          <p:cNvPr id="8" name="Image 2" descr="preencoded.png"/>
          <p:cNvPicPr>
            <a:picLocks noChangeAspect="1"/>
          </p:cNvPicPr>
          <p:nvPr/>
        </p:nvPicPr>
        <p:blipFill>
          <a:blip r:embed="rId5"/>
          <a:stretch>
            <a:fillRect/>
          </a:stretch>
        </p:blipFill>
        <p:spPr>
          <a:xfrm>
            <a:off x="4759881" y="3226237"/>
            <a:ext cx="444341" cy="444341"/>
          </a:xfrm>
          <a:prstGeom prst="rect">
            <a:avLst/>
          </a:prstGeom>
        </p:spPr>
      </p:pic>
      <p:sp>
        <p:nvSpPr>
          <p:cNvPr id="9" name="Text 4"/>
          <p:cNvSpPr/>
          <p:nvPr/>
        </p:nvSpPr>
        <p:spPr>
          <a:xfrm>
            <a:off x="4759881" y="3892748"/>
            <a:ext cx="2388632"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Healthcare</a:t>
            </a:r>
            <a:endParaRPr lang="en-US" sz="2187" dirty="0"/>
          </a:p>
        </p:txBody>
      </p:sp>
      <p:sp>
        <p:nvSpPr>
          <p:cNvPr id="10" name="Text 5"/>
          <p:cNvSpPr/>
          <p:nvPr/>
        </p:nvSpPr>
        <p:spPr>
          <a:xfrm>
            <a:off x="4759881" y="4373166"/>
            <a:ext cx="2388632"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It plays a role in healthcare for patient monitoring and personalized care.</a:t>
            </a:r>
            <a:endParaRPr lang="en-US" sz="1750" dirty="0"/>
          </a:p>
        </p:txBody>
      </p:sp>
      <p:pic>
        <p:nvPicPr>
          <p:cNvPr id="11" name="Image 3" descr="preencoded.png"/>
          <p:cNvPicPr>
            <a:picLocks noChangeAspect="1"/>
          </p:cNvPicPr>
          <p:nvPr/>
        </p:nvPicPr>
        <p:blipFill>
          <a:blip r:embed="rId6"/>
          <a:stretch>
            <a:fillRect/>
          </a:stretch>
        </p:blipFill>
        <p:spPr>
          <a:xfrm>
            <a:off x="7481768" y="3226237"/>
            <a:ext cx="444341" cy="444341"/>
          </a:xfrm>
          <a:prstGeom prst="rect">
            <a:avLst/>
          </a:prstGeom>
        </p:spPr>
      </p:pic>
      <p:sp>
        <p:nvSpPr>
          <p:cNvPr id="12" name="Text 6"/>
          <p:cNvSpPr/>
          <p:nvPr/>
        </p:nvSpPr>
        <p:spPr>
          <a:xfrm>
            <a:off x="7481768" y="3892748"/>
            <a:ext cx="2388632"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Access Control</a:t>
            </a:r>
            <a:endParaRPr lang="en-US" sz="2187" dirty="0"/>
          </a:p>
        </p:txBody>
      </p:sp>
      <p:sp>
        <p:nvSpPr>
          <p:cNvPr id="13" name="Text 7"/>
          <p:cNvSpPr/>
          <p:nvPr/>
        </p:nvSpPr>
        <p:spPr>
          <a:xfrm>
            <a:off x="7481768" y="4373166"/>
            <a:ext cx="2388632"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Gait recognition is employed for access control in high-security environments.</a:t>
            </a:r>
            <a:endParaRPr lang="en-US" sz="1750" dirty="0"/>
          </a:p>
        </p:txBody>
      </p:sp>
      <p:pic>
        <p:nvPicPr>
          <p:cNvPr id="14" name="Image 4" descr="preencoded.png"/>
          <p:cNvPicPr>
            <a:picLocks noChangeAspect="1"/>
          </p:cNvPicPr>
          <p:nvPr/>
        </p:nvPicPr>
        <p:blipFill>
          <a:blip r:embed="rId7"/>
          <a:stretch>
            <a:fillRect/>
          </a:stretch>
        </p:blipFill>
        <p:spPr>
          <a:xfrm>
            <a:off x="10203656" y="3226237"/>
            <a:ext cx="444341" cy="444341"/>
          </a:xfrm>
          <a:prstGeom prst="rect">
            <a:avLst/>
          </a:prstGeom>
        </p:spPr>
      </p:pic>
      <p:sp>
        <p:nvSpPr>
          <p:cNvPr id="15" name="Text 8"/>
          <p:cNvSpPr/>
          <p:nvPr/>
        </p:nvSpPr>
        <p:spPr>
          <a:xfrm>
            <a:off x="10203656" y="3892748"/>
            <a:ext cx="2388751" cy="694373"/>
          </a:xfrm>
          <a:prstGeom prst="rect">
            <a:avLst/>
          </a:prstGeom>
          <a:noFill/>
          <a:ln/>
        </p:spPr>
        <p:txBody>
          <a:bodyPr wrap="squar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Person Identification</a:t>
            </a:r>
            <a:endParaRPr lang="en-US" sz="2187" dirty="0"/>
          </a:p>
        </p:txBody>
      </p:sp>
      <p:sp>
        <p:nvSpPr>
          <p:cNvPr id="16" name="Text 9"/>
          <p:cNvSpPr/>
          <p:nvPr/>
        </p:nvSpPr>
        <p:spPr>
          <a:xfrm>
            <a:off x="10203656" y="4720352"/>
            <a:ext cx="2388751"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It aids in identifying individuals in scenarios where facial recognition is not feasible.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240280"/>
            <a:ext cx="7477601" cy="1388745"/>
          </a:xfrm>
          <a:prstGeom prst="rect">
            <a:avLst/>
          </a:prstGeom>
          <a:noFill/>
          <a:ln/>
        </p:spPr>
        <p:txBody>
          <a:bodyPr wrap="square" rtlCol="0" anchor="t"/>
          <a:lstStyle/>
          <a:p>
            <a:pPr marL="0" indent="0">
              <a:lnSpc>
                <a:spcPts val="5468"/>
              </a:lnSpc>
              <a:buNone/>
            </a:pPr>
            <a:r>
              <a:rPr lang="en-US" sz="4374" dirty="0">
                <a:solidFill>
                  <a:srgbClr val="F2F0F4"/>
                </a:solidFill>
                <a:latin typeface="Algerian" panose="04020705040A02060702" pitchFamily="82" charset="0"/>
                <a:ea typeface="Montserrat" pitchFamily="34" charset="-122"/>
                <a:cs typeface="Montserrat" pitchFamily="34" charset="-120"/>
              </a:rPr>
              <a:t>How Gait Recognition Works</a:t>
            </a:r>
            <a:endParaRPr lang="en-US" sz="4374" dirty="0">
              <a:latin typeface="Algerian" panose="04020705040A02060702" pitchFamily="82" charset="0"/>
            </a:endParaRPr>
          </a:p>
        </p:txBody>
      </p:sp>
      <p:sp>
        <p:nvSpPr>
          <p:cNvPr id="6" name="Text 2"/>
          <p:cNvSpPr/>
          <p:nvPr/>
        </p:nvSpPr>
        <p:spPr>
          <a:xfrm>
            <a:off x="833199" y="3962281"/>
            <a:ext cx="747760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works by analyzing an individual's walking pattern or the movement of their body. It uses biometric data from the way a person walks to create a unique identifier.</a:t>
            </a:r>
            <a:endParaRPr lang="en-US" sz="1750" dirty="0"/>
          </a:p>
        </p:txBody>
      </p:sp>
      <p:sp>
        <p:nvSpPr>
          <p:cNvPr id="7" name="Text 3"/>
          <p:cNvSpPr/>
          <p:nvPr/>
        </p:nvSpPr>
        <p:spPr>
          <a:xfrm>
            <a:off x="833199" y="5278398"/>
            <a:ext cx="747760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technology captures features like step length, angle of toe-in/toe-out, and the motion of the body to distinguish individuals.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098715"/>
            <a:ext cx="7477601"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Advantages of Gait Recognition</a:t>
            </a:r>
            <a:endParaRPr lang="en-US" sz="4374" dirty="0"/>
          </a:p>
        </p:txBody>
      </p:sp>
      <p:sp>
        <p:nvSpPr>
          <p:cNvPr id="6" name="Text 2"/>
          <p:cNvSpPr/>
          <p:nvPr/>
        </p:nvSpPr>
        <p:spPr>
          <a:xfrm>
            <a:off x="1188601" y="3820716"/>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Enhanced Security:</a:t>
            </a:r>
            <a:r>
              <a:rPr lang="en-US" sz="1750" dirty="0">
                <a:solidFill>
                  <a:srgbClr val="DCD7E5"/>
                </a:solidFill>
                <a:latin typeface="Heebo" pitchFamily="34" charset="0"/>
                <a:ea typeface="Heebo" pitchFamily="34" charset="-122"/>
                <a:cs typeface="Heebo" pitchFamily="34" charset="-120"/>
              </a:rPr>
              <a:t> Gait recognition provides an additional layer of security in sensitive areas.</a:t>
            </a:r>
            <a:endParaRPr lang="en-US" sz="1750" dirty="0"/>
          </a:p>
        </p:txBody>
      </p:sp>
      <p:sp>
        <p:nvSpPr>
          <p:cNvPr id="7" name="Text 3"/>
          <p:cNvSpPr/>
          <p:nvPr/>
        </p:nvSpPr>
        <p:spPr>
          <a:xfrm>
            <a:off x="1188601" y="4620339"/>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Non-Intrusive:</a:t>
            </a:r>
            <a:r>
              <a:rPr lang="en-US" sz="1750" dirty="0">
                <a:solidFill>
                  <a:srgbClr val="DCD7E5"/>
                </a:solidFill>
                <a:latin typeface="Heebo" pitchFamily="34" charset="0"/>
                <a:ea typeface="Heebo" pitchFamily="34" charset="-122"/>
                <a:cs typeface="Heebo" pitchFamily="34" charset="-120"/>
              </a:rPr>
              <a:t> Unlike other biometric methods, it can be performed from a distance without physical contact.</a:t>
            </a:r>
            <a:endParaRPr lang="en-US" sz="1750" dirty="0"/>
          </a:p>
        </p:txBody>
      </p:sp>
      <p:sp>
        <p:nvSpPr>
          <p:cNvPr id="8" name="Text 4"/>
          <p:cNvSpPr/>
          <p:nvPr/>
        </p:nvSpPr>
        <p:spPr>
          <a:xfrm>
            <a:off x="1188601" y="5419963"/>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Unique Identification:</a:t>
            </a:r>
            <a:r>
              <a:rPr lang="en-US" sz="1750" dirty="0">
                <a:solidFill>
                  <a:srgbClr val="DCD7E5"/>
                </a:solidFill>
                <a:latin typeface="Heebo" pitchFamily="34" charset="0"/>
                <a:ea typeface="Heebo" pitchFamily="34" charset="-122"/>
                <a:cs typeface="Heebo" pitchFamily="34" charset="-120"/>
              </a:rPr>
              <a:t> Each person's gait is distinctive, making it difficult to tamper with or replicate.</a:t>
            </a:r>
            <a:endParaRPr lang="en-US" sz="1750" dirty="0"/>
          </a:p>
        </p:txBody>
      </p:sp>
      <p:pic>
        <p:nvPicPr>
          <p:cNvPr id="13" name="Picture 12">
            <a:extLst>
              <a:ext uri="{FF2B5EF4-FFF2-40B4-BE49-F238E27FC236}">
                <a16:creationId xmlns:a16="http://schemas.microsoft.com/office/drawing/2014/main" id="{1AB7594B-C48B-4D05-75C5-D977C1E05406}"/>
              </a:ext>
            </a:extLst>
          </p:cNvPr>
          <p:cNvPicPr>
            <a:picLocks noChangeAspect="1"/>
          </p:cNvPicPr>
          <p:nvPr/>
        </p:nvPicPr>
        <p:blipFill>
          <a:blip r:embed="rId5"/>
          <a:stretch>
            <a:fillRect/>
          </a:stretch>
        </p:blipFill>
        <p:spPr>
          <a:xfrm>
            <a:off x="9144000" y="0"/>
            <a:ext cx="54864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221944" y="590788"/>
            <a:ext cx="7170896" cy="670084"/>
          </a:xfrm>
          <a:prstGeom prst="rect">
            <a:avLst/>
          </a:prstGeom>
          <a:noFill/>
          <a:ln/>
        </p:spPr>
        <p:txBody>
          <a:bodyPr wrap="none" rtlCol="0" anchor="t"/>
          <a:lstStyle/>
          <a:p>
            <a:pPr marL="0" indent="0">
              <a:lnSpc>
                <a:spcPts val="5277"/>
              </a:lnSpc>
              <a:buNone/>
            </a:pPr>
            <a:r>
              <a:rPr lang="en-US" sz="4222" dirty="0">
                <a:solidFill>
                  <a:srgbClr val="F2F0F4"/>
                </a:solidFill>
                <a:latin typeface="Montserrat" pitchFamily="34" charset="0"/>
                <a:ea typeface="Montserrat" pitchFamily="34" charset="-122"/>
                <a:cs typeface="Montserrat" pitchFamily="34" charset="-120"/>
              </a:rPr>
              <a:t>Challenges and limitations</a:t>
            </a:r>
            <a:endParaRPr lang="en-US" sz="4222" dirty="0"/>
          </a:p>
        </p:txBody>
      </p:sp>
      <p:sp>
        <p:nvSpPr>
          <p:cNvPr id="5" name="Shape 2"/>
          <p:cNvSpPr/>
          <p:nvPr/>
        </p:nvSpPr>
        <p:spPr>
          <a:xfrm>
            <a:off x="2221944" y="1689735"/>
            <a:ext cx="1273254" cy="1235393"/>
          </a:xfrm>
          <a:prstGeom prst="roundRect">
            <a:avLst>
              <a:gd name="adj" fmla="val 7812"/>
            </a:avLst>
          </a:prstGeom>
          <a:noFill/>
          <a:ln w="7620">
            <a:solidFill>
              <a:srgbClr val="552C86"/>
            </a:solidFill>
            <a:prstDash val="solid"/>
          </a:ln>
        </p:spPr>
      </p:sp>
      <p:sp>
        <p:nvSpPr>
          <p:cNvPr id="6" name="Text 3"/>
          <p:cNvSpPr/>
          <p:nvPr/>
        </p:nvSpPr>
        <p:spPr>
          <a:xfrm>
            <a:off x="2443996" y="2093000"/>
            <a:ext cx="96798" cy="428744"/>
          </a:xfrm>
          <a:prstGeom prst="rect">
            <a:avLst/>
          </a:prstGeom>
          <a:noFill/>
          <a:ln/>
        </p:spPr>
        <p:txBody>
          <a:bodyPr wrap="none" rtlCol="0" anchor="t"/>
          <a:lstStyle/>
          <a:p>
            <a:pPr marL="0" indent="0" algn="ctr">
              <a:lnSpc>
                <a:spcPts val="3377"/>
              </a:lnSpc>
              <a:buNone/>
            </a:pPr>
            <a:r>
              <a:rPr lang="en-US" sz="2111" dirty="0">
                <a:solidFill>
                  <a:srgbClr val="DCD7E5"/>
                </a:solidFill>
                <a:latin typeface="Montserrat" pitchFamily="34" charset="0"/>
                <a:ea typeface="Montserrat" pitchFamily="34" charset="-122"/>
                <a:cs typeface="Montserrat" pitchFamily="34" charset="-120"/>
              </a:rPr>
              <a:t>1</a:t>
            </a:r>
            <a:endParaRPr lang="en-US" sz="2111" dirty="0"/>
          </a:p>
        </p:txBody>
      </p:sp>
      <p:sp>
        <p:nvSpPr>
          <p:cNvPr id="7" name="Text 4"/>
          <p:cNvSpPr/>
          <p:nvPr/>
        </p:nvSpPr>
        <p:spPr>
          <a:xfrm>
            <a:off x="3709630" y="1904167"/>
            <a:ext cx="3005733" cy="334923"/>
          </a:xfrm>
          <a:prstGeom prst="rect">
            <a:avLst/>
          </a:prstGeom>
          <a:noFill/>
          <a:ln/>
        </p:spPr>
        <p:txBody>
          <a:bodyPr wrap="none" rtlCol="0" anchor="t"/>
          <a:lstStyle/>
          <a:p>
            <a:pPr marL="0" indent="0" algn="l">
              <a:lnSpc>
                <a:spcPts val="2638"/>
              </a:lnSpc>
              <a:buNone/>
            </a:pPr>
            <a:r>
              <a:rPr lang="en-US" sz="2111" dirty="0">
                <a:solidFill>
                  <a:srgbClr val="DCD7E5"/>
                </a:solidFill>
                <a:latin typeface="Montserrat" pitchFamily="34" charset="0"/>
                <a:ea typeface="Montserrat" pitchFamily="34" charset="-122"/>
                <a:cs typeface="Montserrat" pitchFamily="34" charset="-120"/>
              </a:rPr>
              <a:t>Data Privacy Concerns</a:t>
            </a:r>
            <a:endParaRPr lang="en-US" sz="2111" dirty="0"/>
          </a:p>
        </p:txBody>
      </p:sp>
      <p:sp>
        <p:nvSpPr>
          <p:cNvPr id="8" name="Text 5"/>
          <p:cNvSpPr/>
          <p:nvPr/>
        </p:nvSpPr>
        <p:spPr>
          <a:xfrm>
            <a:off x="3709630" y="2367677"/>
            <a:ext cx="5870019" cy="343019"/>
          </a:xfrm>
          <a:prstGeom prst="rect">
            <a:avLst/>
          </a:prstGeom>
          <a:noFill/>
          <a:ln/>
        </p:spPr>
        <p:txBody>
          <a:bodyPr wrap="none" rtlCol="0" anchor="t"/>
          <a:lstStyle/>
          <a:p>
            <a:pPr marL="0" indent="0" algn="l">
              <a:lnSpc>
                <a:spcPts val="2702"/>
              </a:lnSpc>
              <a:buNone/>
            </a:pPr>
            <a:r>
              <a:rPr lang="en-US" sz="1689" dirty="0">
                <a:solidFill>
                  <a:srgbClr val="DCD7E5"/>
                </a:solidFill>
                <a:latin typeface="Heebo" pitchFamily="34" charset="0"/>
                <a:ea typeface="Heebo" pitchFamily="34" charset="-122"/>
                <a:cs typeface="Heebo" pitchFamily="34" charset="-120"/>
              </a:rPr>
              <a:t>Rising concerns about data protection and privacy regulations.</a:t>
            </a:r>
            <a:endParaRPr lang="en-US" sz="1689" dirty="0"/>
          </a:p>
        </p:txBody>
      </p:sp>
      <p:sp>
        <p:nvSpPr>
          <p:cNvPr id="9" name="Shape 6"/>
          <p:cNvSpPr/>
          <p:nvPr/>
        </p:nvSpPr>
        <p:spPr>
          <a:xfrm>
            <a:off x="3602355" y="2900601"/>
            <a:ext cx="8698944" cy="21431"/>
          </a:xfrm>
          <a:prstGeom prst="roundRect">
            <a:avLst>
              <a:gd name="adj" fmla="val 450305"/>
            </a:avLst>
          </a:prstGeom>
          <a:solidFill>
            <a:srgbClr val="552C86"/>
          </a:solidFill>
          <a:ln/>
        </p:spPr>
      </p:sp>
      <p:sp>
        <p:nvSpPr>
          <p:cNvPr id="10" name="Shape 7"/>
          <p:cNvSpPr/>
          <p:nvPr/>
        </p:nvSpPr>
        <p:spPr>
          <a:xfrm>
            <a:off x="2221944" y="3032284"/>
            <a:ext cx="2546628" cy="1235393"/>
          </a:xfrm>
          <a:prstGeom prst="roundRect">
            <a:avLst>
              <a:gd name="adj" fmla="val 7812"/>
            </a:avLst>
          </a:prstGeom>
          <a:noFill/>
          <a:ln w="7620">
            <a:solidFill>
              <a:srgbClr val="552C86"/>
            </a:solidFill>
            <a:prstDash val="solid"/>
          </a:ln>
        </p:spPr>
      </p:sp>
      <p:sp>
        <p:nvSpPr>
          <p:cNvPr id="11" name="Text 8"/>
          <p:cNvSpPr/>
          <p:nvPr/>
        </p:nvSpPr>
        <p:spPr>
          <a:xfrm>
            <a:off x="2443996" y="3435548"/>
            <a:ext cx="152162" cy="428744"/>
          </a:xfrm>
          <a:prstGeom prst="rect">
            <a:avLst/>
          </a:prstGeom>
          <a:noFill/>
          <a:ln/>
        </p:spPr>
        <p:txBody>
          <a:bodyPr wrap="none" rtlCol="0" anchor="t"/>
          <a:lstStyle/>
          <a:p>
            <a:pPr marL="0" indent="0" algn="ctr">
              <a:lnSpc>
                <a:spcPts val="3377"/>
              </a:lnSpc>
              <a:buNone/>
            </a:pPr>
            <a:r>
              <a:rPr lang="en-US" sz="2111" dirty="0">
                <a:solidFill>
                  <a:srgbClr val="DCD7E5"/>
                </a:solidFill>
                <a:latin typeface="Montserrat" pitchFamily="34" charset="0"/>
                <a:ea typeface="Montserrat" pitchFamily="34" charset="-122"/>
                <a:cs typeface="Montserrat" pitchFamily="34" charset="-120"/>
              </a:rPr>
              <a:t>2</a:t>
            </a:r>
            <a:endParaRPr lang="en-US" sz="2111" dirty="0"/>
          </a:p>
        </p:txBody>
      </p:sp>
      <p:sp>
        <p:nvSpPr>
          <p:cNvPr id="12" name="Text 9"/>
          <p:cNvSpPr/>
          <p:nvPr/>
        </p:nvSpPr>
        <p:spPr>
          <a:xfrm>
            <a:off x="4983004" y="3246715"/>
            <a:ext cx="3378994" cy="334923"/>
          </a:xfrm>
          <a:prstGeom prst="rect">
            <a:avLst/>
          </a:prstGeom>
          <a:noFill/>
          <a:ln/>
        </p:spPr>
        <p:txBody>
          <a:bodyPr wrap="none" rtlCol="0" anchor="t"/>
          <a:lstStyle/>
          <a:p>
            <a:pPr marL="0" indent="0" algn="l">
              <a:lnSpc>
                <a:spcPts val="2638"/>
              </a:lnSpc>
              <a:buNone/>
            </a:pPr>
            <a:r>
              <a:rPr lang="en-US" sz="2111" dirty="0">
                <a:solidFill>
                  <a:srgbClr val="DCD7E5"/>
                </a:solidFill>
                <a:latin typeface="Montserrat" pitchFamily="34" charset="0"/>
                <a:ea typeface="Montserrat" pitchFamily="34" charset="-122"/>
                <a:cs typeface="Montserrat" pitchFamily="34" charset="-120"/>
              </a:rPr>
              <a:t>Environmental Variability</a:t>
            </a:r>
            <a:endParaRPr lang="en-US" sz="2111" dirty="0"/>
          </a:p>
        </p:txBody>
      </p:sp>
      <p:sp>
        <p:nvSpPr>
          <p:cNvPr id="13" name="Text 10"/>
          <p:cNvSpPr/>
          <p:nvPr/>
        </p:nvSpPr>
        <p:spPr>
          <a:xfrm>
            <a:off x="4983004" y="3710226"/>
            <a:ext cx="6910268" cy="343019"/>
          </a:xfrm>
          <a:prstGeom prst="rect">
            <a:avLst/>
          </a:prstGeom>
          <a:noFill/>
          <a:ln/>
        </p:spPr>
        <p:txBody>
          <a:bodyPr wrap="none" rtlCol="0" anchor="t"/>
          <a:lstStyle/>
          <a:p>
            <a:pPr marL="0" indent="0" algn="l">
              <a:lnSpc>
                <a:spcPts val="2702"/>
              </a:lnSpc>
              <a:buNone/>
            </a:pPr>
            <a:r>
              <a:rPr lang="en-US" sz="1689" dirty="0">
                <a:solidFill>
                  <a:srgbClr val="DCD7E5"/>
                </a:solidFill>
                <a:latin typeface="Heebo" pitchFamily="34" charset="0"/>
                <a:ea typeface="Heebo" pitchFamily="34" charset="-122"/>
                <a:cs typeface="Heebo" pitchFamily="34" charset="-120"/>
              </a:rPr>
              <a:t>Adaptation to different environmental conditions for accurate recognition.</a:t>
            </a:r>
            <a:endParaRPr lang="en-US" sz="1689" dirty="0"/>
          </a:p>
        </p:txBody>
      </p:sp>
      <p:sp>
        <p:nvSpPr>
          <p:cNvPr id="14" name="Shape 11"/>
          <p:cNvSpPr/>
          <p:nvPr/>
        </p:nvSpPr>
        <p:spPr>
          <a:xfrm>
            <a:off x="4875728" y="4243149"/>
            <a:ext cx="7425571" cy="21431"/>
          </a:xfrm>
          <a:prstGeom prst="roundRect">
            <a:avLst>
              <a:gd name="adj" fmla="val 450305"/>
            </a:avLst>
          </a:prstGeom>
          <a:solidFill>
            <a:srgbClr val="552C86"/>
          </a:solidFill>
          <a:ln/>
        </p:spPr>
      </p:sp>
      <p:sp>
        <p:nvSpPr>
          <p:cNvPr id="15" name="Shape 12"/>
          <p:cNvSpPr/>
          <p:nvPr/>
        </p:nvSpPr>
        <p:spPr>
          <a:xfrm>
            <a:off x="2221944" y="4374832"/>
            <a:ext cx="3819882" cy="1578412"/>
          </a:xfrm>
          <a:prstGeom prst="roundRect">
            <a:avLst>
              <a:gd name="adj" fmla="val 6114"/>
            </a:avLst>
          </a:prstGeom>
          <a:noFill/>
          <a:ln w="7620">
            <a:solidFill>
              <a:srgbClr val="552C86"/>
            </a:solidFill>
            <a:prstDash val="solid"/>
          </a:ln>
        </p:spPr>
      </p:sp>
      <p:sp>
        <p:nvSpPr>
          <p:cNvPr id="16" name="Text 13"/>
          <p:cNvSpPr/>
          <p:nvPr/>
        </p:nvSpPr>
        <p:spPr>
          <a:xfrm>
            <a:off x="2443996" y="4949666"/>
            <a:ext cx="151090" cy="428744"/>
          </a:xfrm>
          <a:prstGeom prst="rect">
            <a:avLst/>
          </a:prstGeom>
          <a:noFill/>
          <a:ln/>
        </p:spPr>
        <p:txBody>
          <a:bodyPr wrap="none" rtlCol="0" anchor="t"/>
          <a:lstStyle/>
          <a:p>
            <a:pPr marL="0" indent="0" algn="ctr">
              <a:lnSpc>
                <a:spcPts val="3377"/>
              </a:lnSpc>
              <a:buNone/>
            </a:pPr>
            <a:r>
              <a:rPr lang="en-US" sz="2111" dirty="0">
                <a:solidFill>
                  <a:srgbClr val="DCD7E5"/>
                </a:solidFill>
                <a:latin typeface="Montserrat" pitchFamily="34" charset="0"/>
                <a:ea typeface="Montserrat" pitchFamily="34" charset="-122"/>
                <a:cs typeface="Montserrat" pitchFamily="34" charset="-120"/>
              </a:rPr>
              <a:t>3</a:t>
            </a:r>
            <a:endParaRPr lang="en-US" sz="2111" dirty="0"/>
          </a:p>
        </p:txBody>
      </p:sp>
      <p:sp>
        <p:nvSpPr>
          <p:cNvPr id="17" name="Text 14"/>
          <p:cNvSpPr/>
          <p:nvPr/>
        </p:nvSpPr>
        <p:spPr>
          <a:xfrm>
            <a:off x="6256258" y="4589264"/>
            <a:ext cx="2680573" cy="334923"/>
          </a:xfrm>
          <a:prstGeom prst="rect">
            <a:avLst/>
          </a:prstGeom>
          <a:noFill/>
          <a:ln/>
        </p:spPr>
        <p:txBody>
          <a:bodyPr wrap="none" rtlCol="0" anchor="t"/>
          <a:lstStyle/>
          <a:p>
            <a:pPr marL="0" indent="0" algn="l">
              <a:lnSpc>
                <a:spcPts val="2638"/>
              </a:lnSpc>
              <a:buNone/>
            </a:pPr>
            <a:r>
              <a:rPr lang="en-US" sz="2111" dirty="0">
                <a:solidFill>
                  <a:srgbClr val="DCD7E5"/>
                </a:solidFill>
                <a:latin typeface="Montserrat" pitchFamily="34" charset="0"/>
                <a:ea typeface="Montserrat" pitchFamily="34" charset="-122"/>
                <a:cs typeface="Montserrat" pitchFamily="34" charset="-120"/>
              </a:rPr>
              <a:t>User Acceptance</a:t>
            </a:r>
            <a:endParaRPr lang="en-US" sz="2111" dirty="0"/>
          </a:p>
        </p:txBody>
      </p:sp>
      <p:sp>
        <p:nvSpPr>
          <p:cNvPr id="18" name="Text 15"/>
          <p:cNvSpPr/>
          <p:nvPr/>
        </p:nvSpPr>
        <p:spPr>
          <a:xfrm>
            <a:off x="6256258" y="5052774"/>
            <a:ext cx="5937766" cy="686038"/>
          </a:xfrm>
          <a:prstGeom prst="rect">
            <a:avLst/>
          </a:prstGeom>
          <a:noFill/>
          <a:ln/>
        </p:spPr>
        <p:txBody>
          <a:bodyPr wrap="square" rtlCol="0" anchor="t"/>
          <a:lstStyle/>
          <a:p>
            <a:pPr marL="0" indent="0" algn="l">
              <a:lnSpc>
                <a:spcPts val="2702"/>
              </a:lnSpc>
              <a:buNone/>
            </a:pPr>
            <a:r>
              <a:rPr lang="en-US" sz="1689" dirty="0">
                <a:solidFill>
                  <a:srgbClr val="DCD7E5"/>
                </a:solidFill>
                <a:latin typeface="Heebo" pitchFamily="34" charset="0"/>
                <a:ea typeface="Heebo" pitchFamily="34" charset="-122"/>
                <a:cs typeface="Heebo" pitchFamily="34" charset="-120"/>
              </a:rPr>
              <a:t>Ensuring user acceptance and willingness to participate in gait recognition systems.</a:t>
            </a:r>
            <a:endParaRPr lang="en-US" sz="1689" dirty="0"/>
          </a:p>
        </p:txBody>
      </p:sp>
      <p:sp>
        <p:nvSpPr>
          <p:cNvPr id="19" name="Shape 16"/>
          <p:cNvSpPr/>
          <p:nvPr/>
        </p:nvSpPr>
        <p:spPr>
          <a:xfrm>
            <a:off x="6148983" y="5928717"/>
            <a:ext cx="6152317" cy="21431"/>
          </a:xfrm>
          <a:prstGeom prst="roundRect">
            <a:avLst>
              <a:gd name="adj" fmla="val 450305"/>
            </a:avLst>
          </a:prstGeom>
          <a:solidFill>
            <a:srgbClr val="552C86"/>
          </a:solidFill>
          <a:ln/>
        </p:spPr>
      </p:sp>
      <p:sp>
        <p:nvSpPr>
          <p:cNvPr id="20" name="Shape 17"/>
          <p:cNvSpPr/>
          <p:nvPr/>
        </p:nvSpPr>
        <p:spPr>
          <a:xfrm>
            <a:off x="2221944" y="6060400"/>
            <a:ext cx="5093256" cy="1578412"/>
          </a:xfrm>
          <a:prstGeom prst="roundRect">
            <a:avLst>
              <a:gd name="adj" fmla="val 6114"/>
            </a:avLst>
          </a:prstGeom>
          <a:noFill/>
          <a:ln w="7620">
            <a:solidFill>
              <a:srgbClr val="552C86"/>
            </a:solidFill>
            <a:prstDash val="solid"/>
          </a:ln>
        </p:spPr>
      </p:sp>
      <p:sp>
        <p:nvSpPr>
          <p:cNvPr id="21" name="Text 18"/>
          <p:cNvSpPr/>
          <p:nvPr/>
        </p:nvSpPr>
        <p:spPr>
          <a:xfrm>
            <a:off x="2443996" y="6635234"/>
            <a:ext cx="177165" cy="428744"/>
          </a:xfrm>
          <a:prstGeom prst="rect">
            <a:avLst/>
          </a:prstGeom>
          <a:noFill/>
          <a:ln/>
        </p:spPr>
        <p:txBody>
          <a:bodyPr wrap="none" rtlCol="0" anchor="t"/>
          <a:lstStyle/>
          <a:p>
            <a:pPr marL="0" indent="0" algn="ctr">
              <a:lnSpc>
                <a:spcPts val="3377"/>
              </a:lnSpc>
              <a:buNone/>
            </a:pPr>
            <a:r>
              <a:rPr lang="en-US" sz="2111" dirty="0">
                <a:solidFill>
                  <a:srgbClr val="DCD7E5"/>
                </a:solidFill>
                <a:latin typeface="Montserrat" pitchFamily="34" charset="0"/>
                <a:ea typeface="Montserrat" pitchFamily="34" charset="-122"/>
                <a:cs typeface="Montserrat" pitchFamily="34" charset="-120"/>
              </a:rPr>
              <a:t>4</a:t>
            </a:r>
            <a:endParaRPr lang="en-US" sz="2111" dirty="0"/>
          </a:p>
        </p:txBody>
      </p:sp>
      <p:sp>
        <p:nvSpPr>
          <p:cNvPr id="22" name="Text 19"/>
          <p:cNvSpPr/>
          <p:nvPr/>
        </p:nvSpPr>
        <p:spPr>
          <a:xfrm>
            <a:off x="7529632" y="6274832"/>
            <a:ext cx="4176712" cy="334923"/>
          </a:xfrm>
          <a:prstGeom prst="rect">
            <a:avLst/>
          </a:prstGeom>
          <a:noFill/>
          <a:ln/>
        </p:spPr>
        <p:txBody>
          <a:bodyPr wrap="none" rtlCol="0" anchor="t"/>
          <a:lstStyle/>
          <a:p>
            <a:pPr marL="0" indent="0" algn="l">
              <a:lnSpc>
                <a:spcPts val="2638"/>
              </a:lnSpc>
              <a:buNone/>
            </a:pPr>
            <a:r>
              <a:rPr lang="en-US" sz="2111" dirty="0">
                <a:solidFill>
                  <a:srgbClr val="DCD7E5"/>
                </a:solidFill>
                <a:latin typeface="Montserrat" pitchFamily="34" charset="0"/>
                <a:ea typeface="Montserrat" pitchFamily="34" charset="-122"/>
                <a:cs typeface="Montserrat" pitchFamily="34" charset="-120"/>
              </a:rPr>
              <a:t>Performance in Crowded Areas</a:t>
            </a:r>
            <a:endParaRPr lang="en-US" sz="2111" dirty="0"/>
          </a:p>
        </p:txBody>
      </p:sp>
      <p:sp>
        <p:nvSpPr>
          <p:cNvPr id="23" name="Text 20"/>
          <p:cNvSpPr/>
          <p:nvPr/>
        </p:nvSpPr>
        <p:spPr>
          <a:xfrm>
            <a:off x="7529632" y="6738342"/>
            <a:ext cx="4664393" cy="686038"/>
          </a:xfrm>
          <a:prstGeom prst="rect">
            <a:avLst/>
          </a:prstGeom>
          <a:noFill/>
          <a:ln/>
        </p:spPr>
        <p:txBody>
          <a:bodyPr wrap="square" rtlCol="0" anchor="t"/>
          <a:lstStyle/>
          <a:p>
            <a:pPr marL="0" indent="0" algn="l">
              <a:lnSpc>
                <a:spcPts val="2702"/>
              </a:lnSpc>
              <a:buNone/>
            </a:pPr>
            <a:r>
              <a:rPr lang="en-US" sz="1689" dirty="0">
                <a:solidFill>
                  <a:srgbClr val="DCD7E5"/>
                </a:solidFill>
                <a:latin typeface="Heebo" pitchFamily="34" charset="0"/>
                <a:ea typeface="Heebo" pitchFamily="34" charset="-122"/>
                <a:cs typeface="Heebo" pitchFamily="34" charset="-120"/>
              </a:rPr>
              <a:t>Challenges in accurate recognition in crowded or complex environments.</a:t>
            </a:r>
            <a:endParaRPr lang="en-US" sz="1689"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Custom 11">
      <a:dk1>
        <a:sysClr val="windowText" lastClr="000000"/>
      </a:dk1>
      <a:lt1>
        <a:sysClr val="window" lastClr="FFFFFF"/>
      </a:lt1>
      <a:dk2>
        <a:srgbClr val="121429"/>
      </a:dk2>
      <a:lt2>
        <a:srgbClr val="FFFFFF"/>
      </a:lt2>
      <a:accent1>
        <a:srgbClr val="4A66AC"/>
      </a:accent1>
      <a:accent2>
        <a:srgbClr val="629DD1"/>
      </a:accent2>
      <a:accent3>
        <a:srgbClr val="297FD5"/>
      </a:accent3>
      <a:accent4>
        <a:srgbClr val="7F8FA9"/>
      </a:accent4>
      <a:accent5>
        <a:srgbClr val="5AA2AE"/>
      </a:accent5>
      <a:accent6>
        <a:srgbClr val="9D90A0"/>
      </a:accent6>
      <a:hlink>
        <a:srgbClr val="FF66FF"/>
      </a:hlink>
      <a:folHlink>
        <a:srgbClr val="3EBBF0"/>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64</TotalTime>
  <Words>653</Words>
  <Application>Microsoft Office PowerPoint</Application>
  <PresentationFormat>Custom</PresentationFormat>
  <Paragraphs>88</Paragraphs>
  <Slides>12</Slides>
  <Notes>10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Algerian</vt:lpstr>
      <vt:lpstr>Arial</vt:lpstr>
      <vt:lpstr>Century Gothic</vt:lpstr>
      <vt:lpstr>Comic Sans MS</vt:lpstr>
      <vt:lpstr>Heebo</vt:lpstr>
      <vt:lpstr>Matura MT Script Capitals</vt:lpstr>
      <vt:lpstr>Montserrat</vt:lpstr>
      <vt:lpstr>Old English Text MT</vt:lpstr>
      <vt:lpstr>Wingdings</vt:lpstr>
      <vt:lpstr>Wingdings 3</vt:lpstr>
      <vt:lpstr>Ion Boardroom</vt:lpstr>
      <vt:lpstr>Gait Recognition </vt:lpstr>
      <vt:lpstr>Agenda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Sudarsan K</cp:lastModifiedBy>
  <cp:revision>2</cp:revision>
  <dcterms:created xsi:type="dcterms:W3CDTF">2024-04-03T16:07:20Z</dcterms:created>
  <dcterms:modified xsi:type="dcterms:W3CDTF">2024-04-03T17:17:55Z</dcterms:modified>
</cp:coreProperties>
</file>